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vsdx" ContentType="application/vnd.ms-visio.drawing"/>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13"/>
  </p:notesMasterIdLst>
  <p:sldIdLst>
    <p:sldId id="280" r:id="rId3"/>
    <p:sldId id="261" r:id="rId4"/>
    <p:sldId id="264" r:id="rId5"/>
    <p:sldId id="265" r:id="rId6"/>
    <p:sldId id="266" r:id="rId7"/>
    <p:sldId id="268" r:id="rId8"/>
    <p:sldId id="269" r:id="rId9"/>
    <p:sldId id="270" r:id="rId10"/>
    <p:sldId id="272" r:id="rId11"/>
    <p:sldId id="292" r:id="rId12"/>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28" autoAdjust="0"/>
    <p:restoredTop sz="93602"/>
  </p:normalViewPr>
  <p:slideViewPr>
    <p:cSldViewPr snapToGrid="0" snapToObjects="1">
      <p:cViewPr>
        <p:scale>
          <a:sx n="66" d="100"/>
          <a:sy n="66" d="100"/>
        </p:scale>
        <p:origin x="-604" y="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media/hdphoto1.wdp>
</file>

<file path=ppt/media/image1.png>
</file>

<file path=ppt/media/image10.png>
</file>

<file path=ppt/media/image11.jpg>
</file>

<file path=ppt/media/image12.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09E48F-FB83-4413-A27B-60E6B7DFCC3F}" type="datetimeFigureOut">
              <a:rPr lang="zh-CN" altLang="en-US" smtClean="0"/>
              <a:t>2019/5/8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435DCA-F7DA-4348-A7B2-EBF7E58CC170}" type="slidenum">
              <a:rPr lang="zh-CN" altLang="en-US" smtClean="0"/>
              <a:t>‹#›</a:t>
            </a:fld>
            <a:endParaRPr lang="zh-CN" altLang="en-US"/>
          </a:p>
        </p:txBody>
      </p:sp>
    </p:spTree>
    <p:extLst>
      <p:ext uri="{BB962C8B-B14F-4D97-AF65-F5344CB8AC3E}">
        <p14:creationId xmlns:p14="http://schemas.microsoft.com/office/powerpoint/2010/main" val="9524874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1</a:t>
            </a:fld>
            <a:endParaRPr lang="zh-CN" altLang="en-US"/>
          </a:p>
        </p:txBody>
      </p:sp>
    </p:spTree>
    <p:extLst>
      <p:ext uri="{BB962C8B-B14F-4D97-AF65-F5344CB8AC3E}">
        <p14:creationId xmlns:p14="http://schemas.microsoft.com/office/powerpoint/2010/main" val="12206536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10</a:t>
            </a:fld>
            <a:endParaRPr lang="zh-CN" altLang="en-US"/>
          </a:p>
        </p:txBody>
      </p:sp>
    </p:spTree>
    <p:extLst>
      <p:ext uri="{BB962C8B-B14F-4D97-AF65-F5344CB8AC3E}">
        <p14:creationId xmlns:p14="http://schemas.microsoft.com/office/powerpoint/2010/main" val="2098423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2</a:t>
            </a:fld>
            <a:endParaRPr lang="zh-CN" altLang="en-US"/>
          </a:p>
        </p:txBody>
      </p:sp>
    </p:spTree>
    <p:extLst>
      <p:ext uri="{BB962C8B-B14F-4D97-AF65-F5344CB8AC3E}">
        <p14:creationId xmlns:p14="http://schemas.microsoft.com/office/powerpoint/2010/main" val="542040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3</a:t>
            </a:fld>
            <a:endParaRPr lang="zh-CN" altLang="en-US"/>
          </a:p>
        </p:txBody>
      </p:sp>
    </p:spTree>
    <p:extLst>
      <p:ext uri="{BB962C8B-B14F-4D97-AF65-F5344CB8AC3E}">
        <p14:creationId xmlns:p14="http://schemas.microsoft.com/office/powerpoint/2010/main" val="1614463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4</a:t>
            </a:fld>
            <a:endParaRPr lang="zh-CN" altLang="en-US"/>
          </a:p>
        </p:txBody>
      </p:sp>
    </p:spTree>
    <p:extLst>
      <p:ext uri="{BB962C8B-B14F-4D97-AF65-F5344CB8AC3E}">
        <p14:creationId xmlns:p14="http://schemas.microsoft.com/office/powerpoint/2010/main" val="331929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5</a:t>
            </a:fld>
            <a:endParaRPr lang="zh-CN" altLang="en-US"/>
          </a:p>
        </p:txBody>
      </p:sp>
    </p:spTree>
    <p:extLst>
      <p:ext uri="{BB962C8B-B14F-4D97-AF65-F5344CB8AC3E}">
        <p14:creationId xmlns:p14="http://schemas.microsoft.com/office/powerpoint/2010/main" val="4232441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6</a:t>
            </a:fld>
            <a:endParaRPr lang="zh-CN" altLang="en-US"/>
          </a:p>
        </p:txBody>
      </p:sp>
    </p:spTree>
    <p:extLst>
      <p:ext uri="{BB962C8B-B14F-4D97-AF65-F5344CB8AC3E}">
        <p14:creationId xmlns:p14="http://schemas.microsoft.com/office/powerpoint/2010/main" val="3692205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7</a:t>
            </a:fld>
            <a:endParaRPr lang="zh-CN" altLang="en-US"/>
          </a:p>
        </p:txBody>
      </p:sp>
    </p:spTree>
    <p:extLst>
      <p:ext uri="{BB962C8B-B14F-4D97-AF65-F5344CB8AC3E}">
        <p14:creationId xmlns:p14="http://schemas.microsoft.com/office/powerpoint/2010/main" val="29778234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8</a:t>
            </a:fld>
            <a:endParaRPr lang="zh-CN" altLang="en-US"/>
          </a:p>
        </p:txBody>
      </p:sp>
    </p:spTree>
    <p:extLst>
      <p:ext uri="{BB962C8B-B14F-4D97-AF65-F5344CB8AC3E}">
        <p14:creationId xmlns:p14="http://schemas.microsoft.com/office/powerpoint/2010/main" val="31673297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9</a:t>
            </a:fld>
            <a:endParaRPr lang="zh-CN" altLang="en-US"/>
          </a:p>
        </p:txBody>
      </p:sp>
    </p:spTree>
    <p:extLst>
      <p:ext uri="{BB962C8B-B14F-4D97-AF65-F5344CB8AC3E}">
        <p14:creationId xmlns:p14="http://schemas.microsoft.com/office/powerpoint/2010/main" val="27045136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8.jp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1.jpg"/><Relationship Id="rId7" Type="http://schemas.microsoft.com/office/2007/relationships/hdphoto" Target="../media/hdphoto1.wdp"/><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hyperlink" Target="http://www.officeplus.cn/Template/Home.shtml" TargetMode="External"/><Relationship Id="rId4" Type="http://schemas.openxmlformats.org/officeDocument/2006/relationships/image" Target="../media/image1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22049" r="54675" b="21936"/>
          <a:stretch/>
        </p:blipFill>
        <p:spPr>
          <a:xfrm>
            <a:off x="849510" y="-12701"/>
            <a:ext cx="10492980" cy="6858001"/>
          </a:xfrm>
          <a:prstGeom prst="rect">
            <a:avLst/>
          </a:prstGeom>
        </p:spPr>
      </p:pic>
      <p:sp>
        <p:nvSpPr>
          <p:cNvPr id="4" name="文本占位符 7"/>
          <p:cNvSpPr>
            <a:spLocks noGrp="1"/>
          </p:cNvSpPr>
          <p:nvPr>
            <p:ph type="body" sz="quarter" idx="10"/>
          </p:nvPr>
        </p:nvSpPr>
        <p:spPr>
          <a:xfrm>
            <a:off x="522697" y="2307026"/>
            <a:ext cx="11146606" cy="937764"/>
          </a:xfrm>
          <a:prstGeom prst="rect">
            <a:avLst/>
          </a:prstGeom>
          <a:ln w="12700" cmpd="sng">
            <a:noFill/>
          </a:ln>
        </p:spPr>
        <p:txBody>
          <a:bodyPr vert="horz" anchor="ctr"/>
          <a:lstStyle>
            <a:lvl1pPr marL="0" indent="0" algn="ctr">
              <a:buNone/>
              <a:defRPr sz="4800" b="1">
                <a:latin typeface="Microsoft YaHei" charset="0"/>
                <a:ea typeface="Microsoft YaHei" charset="0"/>
                <a:cs typeface="Microsoft YaHei" charset="0"/>
              </a:defRPr>
            </a:lvl1pPr>
          </a:lstStyle>
          <a:p>
            <a:pPr lvl="0"/>
            <a:endParaRPr kumimoji="1" lang="zh-CN" altLang="en-US" dirty="0"/>
          </a:p>
        </p:txBody>
      </p:sp>
      <p:sp>
        <p:nvSpPr>
          <p:cNvPr id="6" name="文本占位符 7"/>
          <p:cNvSpPr>
            <a:spLocks noGrp="1"/>
          </p:cNvSpPr>
          <p:nvPr>
            <p:ph type="body" sz="quarter" idx="11"/>
          </p:nvPr>
        </p:nvSpPr>
        <p:spPr>
          <a:xfrm>
            <a:off x="3155230" y="3669185"/>
            <a:ext cx="2294080" cy="549890"/>
          </a:xfrm>
          <a:prstGeom prst="rect">
            <a:avLst/>
          </a:prstGeom>
          <a:solidFill>
            <a:schemeClr val="bg1"/>
          </a:solidFill>
          <a:ln w="12700" cmpd="sng">
            <a:solidFill>
              <a:schemeClr val="tx1">
                <a:lumMod val="50000"/>
                <a:lumOff val="50000"/>
              </a:schemeClr>
            </a:solidFill>
          </a:ln>
        </p:spPr>
        <p:txBody>
          <a:bodyPr vert="horz" anchor="t"/>
          <a:lstStyle>
            <a:lvl1pPr marL="0" indent="0" algn="ctr">
              <a:buNone/>
              <a:defRPr sz="1400" b="0">
                <a:latin typeface="Microsoft YaHei" charset="0"/>
                <a:ea typeface="Microsoft YaHei" charset="0"/>
                <a:cs typeface="Microsoft YaHei" charset="0"/>
              </a:defRPr>
            </a:lvl1pPr>
          </a:lstStyle>
          <a:p>
            <a:pPr lvl="0"/>
            <a:endParaRPr kumimoji="1" lang="zh-CN" altLang="en-US" dirty="0"/>
          </a:p>
        </p:txBody>
      </p:sp>
      <p:sp>
        <p:nvSpPr>
          <p:cNvPr id="7" name="文本占位符 7"/>
          <p:cNvSpPr>
            <a:spLocks noGrp="1"/>
          </p:cNvSpPr>
          <p:nvPr>
            <p:ph type="body" sz="quarter" idx="12"/>
          </p:nvPr>
        </p:nvSpPr>
        <p:spPr>
          <a:xfrm>
            <a:off x="6742690" y="3669184"/>
            <a:ext cx="2294080" cy="549890"/>
          </a:xfrm>
          <a:prstGeom prst="rect">
            <a:avLst/>
          </a:prstGeom>
          <a:solidFill>
            <a:schemeClr val="bg1"/>
          </a:solidFill>
          <a:ln w="12700" cmpd="sng">
            <a:solidFill>
              <a:schemeClr val="tx1">
                <a:lumMod val="50000"/>
                <a:lumOff val="50000"/>
              </a:schemeClr>
            </a:solidFill>
          </a:ln>
        </p:spPr>
        <p:txBody>
          <a:bodyPr vert="horz" anchor="t"/>
          <a:lstStyle>
            <a:lvl1pPr marL="0" indent="0" algn="ctr">
              <a:buNone/>
              <a:defRPr sz="1400" b="0">
                <a:latin typeface="Microsoft YaHei" charset="0"/>
                <a:ea typeface="Microsoft YaHei" charset="0"/>
                <a:cs typeface="Microsoft YaHei" charset="0"/>
              </a:defRPr>
            </a:lvl1pPr>
          </a:lstStyle>
          <a:p>
            <a:pPr lvl="0"/>
            <a:endParaRPr kumimoji="1" lang="zh-CN" altLang="en-US" dirty="0"/>
          </a:p>
        </p:txBody>
      </p:sp>
      <p:sp>
        <p:nvSpPr>
          <p:cNvPr id="8" name="文本占位符 7"/>
          <p:cNvSpPr>
            <a:spLocks noGrp="1"/>
          </p:cNvSpPr>
          <p:nvPr>
            <p:ph type="body" sz="quarter" idx="13"/>
          </p:nvPr>
        </p:nvSpPr>
        <p:spPr>
          <a:xfrm>
            <a:off x="3155230" y="4448647"/>
            <a:ext cx="5881540" cy="508364"/>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endParaRPr kumimoji="1" lang="zh-CN" altLang="en-US" dirty="0"/>
          </a:p>
        </p:txBody>
      </p:sp>
      <p:sp>
        <p:nvSpPr>
          <p:cNvPr id="10" name="文本占位符 7"/>
          <p:cNvSpPr>
            <a:spLocks noGrp="1"/>
          </p:cNvSpPr>
          <p:nvPr>
            <p:ph type="body" sz="quarter" idx="14"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11645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1117838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053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xmlns=""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xmlns=""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xmlns=""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xmlns=""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xmlns=""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xmlns=""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xmlns=""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1231599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xmlns=""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xmlns=""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xmlns=""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xmlns=""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xmlns=""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xmlns=""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xmlns=""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xmlns=""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570296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xmlns=""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xmlns=""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xmlns=""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xmlns=""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xmlns=""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39218989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xmlns=""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xmlns=""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xmlns=""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xmlns=""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xmlns=""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xmlns=""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xmlns=""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xmlns=""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xmlns="" id="{C50F7A0F-4C8A-4DA1-8AA3-1810FF4E70A3}"/>
              </a:ext>
            </a:extLst>
          </p:cNvPr>
          <p:cNvPicPr>
            <a:picLocks noChangeAspect="1"/>
          </p:cNvPicPr>
          <p:nvPr userDrawn="1"/>
        </p:nvPicPr>
        <p:blipFill rotWithShape="1">
          <a:blip r:embed="rId2">
            <a:clrChange>
              <a:clrFrom>
                <a:srgbClr val="FFFFFF"/>
              </a:clrFrom>
              <a:clrTo>
                <a:srgbClr val="FFFFFF">
                  <a:alpha val="0"/>
                </a:srgbClr>
              </a:clrTo>
            </a:clrChange>
          </a:blip>
          <a:srcRect l="13924" t="13924" r="13924" b="13924"/>
          <a:stretch/>
        </p:blipFill>
        <p:spPr>
          <a:xfrm>
            <a:off x="4705130" y="1673081"/>
            <a:ext cx="2743200" cy="2743200"/>
          </a:xfrm>
          <a:prstGeom prst="rect">
            <a:avLst/>
          </a:prstGeom>
        </p:spPr>
      </p:pic>
      <p:pic>
        <p:nvPicPr>
          <p:cNvPr id="15" name="图片 14">
            <a:extLst>
              <a:ext uri="{FF2B5EF4-FFF2-40B4-BE49-F238E27FC236}">
                <a16:creationId xmlns:a16="http://schemas.microsoft.com/office/drawing/2014/main" xmlns="" id="{260AD2DE-F13F-4332-90AE-87C7001EAD9A}"/>
              </a:ext>
            </a:extLst>
          </p:cNvPr>
          <p:cNvPicPr>
            <a:picLocks noChangeAspect="1"/>
          </p:cNvPicPr>
          <p:nvPr userDrawn="1"/>
        </p:nvPicPr>
        <p:blipFill rotWithShape="1">
          <a:blip r:embed="rId3">
            <a:clrChange>
              <a:clrFrom>
                <a:srgbClr val="FFFFFF"/>
              </a:clrFrom>
              <a:clrTo>
                <a:srgbClr val="FFFFFF">
                  <a:alpha val="0"/>
                </a:srgbClr>
              </a:clrTo>
            </a:clrChange>
          </a:blip>
          <a:srcRect l="14439" r="14439"/>
          <a:stretch/>
        </p:blipFill>
        <p:spPr>
          <a:xfrm>
            <a:off x="8519321" y="1673081"/>
            <a:ext cx="2743200" cy="2743200"/>
          </a:xfrm>
          <a:prstGeom prst="rect">
            <a:avLst/>
          </a:prstGeom>
        </p:spPr>
      </p:pic>
      <p:pic>
        <p:nvPicPr>
          <p:cNvPr id="16" name="图片 15">
            <a:extLst>
              <a:ext uri="{FF2B5EF4-FFF2-40B4-BE49-F238E27FC236}">
                <a16:creationId xmlns:a16="http://schemas.microsoft.com/office/drawing/2014/main" xmlns="" id="{19418449-E7C2-4E37-8045-DD4782B12524}"/>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a:extLst>
              <a:ext uri="{FF2B5EF4-FFF2-40B4-BE49-F238E27FC236}">
                <a16:creationId xmlns:a16="http://schemas.microsoft.com/office/drawing/2014/main" xmlns=""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xmlns=""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xmlns=""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a:extLst>
              <a:ext uri="{FF2B5EF4-FFF2-40B4-BE49-F238E27FC236}">
                <a16:creationId xmlns:a16="http://schemas.microsoft.com/office/drawing/2014/main" xmlns=""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xmlns=""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a:extLst>
              <a:ext uri="{FF2B5EF4-FFF2-40B4-BE49-F238E27FC236}">
                <a16:creationId xmlns:a16="http://schemas.microsoft.com/office/drawing/2014/main" xmlns="" id="{46C855E7-2DCA-4970-A954-7CB7F69FADAB}"/>
              </a:ext>
            </a:extLst>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1580095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145983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145983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9" name="文本占位符 6"/>
          <p:cNvSpPr>
            <a:spLocks noGrp="1"/>
          </p:cNvSpPr>
          <p:nvPr>
            <p:ph type="body" sz="quarter" idx="16" hasCustomPrompt="1"/>
          </p:nvPr>
        </p:nvSpPr>
        <p:spPr>
          <a:xfrm>
            <a:off x="8433254"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0" name="文本占位符 6"/>
          <p:cNvSpPr>
            <a:spLocks noGrp="1"/>
          </p:cNvSpPr>
          <p:nvPr>
            <p:ph type="body" sz="quarter" idx="17" hasCustomPrompt="1"/>
          </p:nvPr>
        </p:nvSpPr>
        <p:spPr>
          <a:xfrm>
            <a:off x="8433253"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494654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494654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extLst>
      <p:ext uri="{BB962C8B-B14F-4D97-AF65-F5344CB8AC3E}">
        <p14:creationId xmlns:p14="http://schemas.microsoft.com/office/powerpoint/2010/main" val="1682085273"/>
      </p:ext>
    </p:extLst>
  </p:cSld>
  <p:clrMapOvr>
    <a:masterClrMapping/>
  </p:clrMapOvr>
  <p:extLst mod="1">
    <p:ext uri="{DCECCB84-F9BA-43D5-87BE-67443E8EF086}">
      <p15:sldGuideLst xmlns:p15="http://schemas.microsoft.com/office/powerpoint/2012/main" xmlns="">
        <p15:guide id="1" pos="3840">
          <p15:clr>
            <a:srgbClr val="FBAE40"/>
          </p15:clr>
        </p15:guide>
        <p15:guide id="2"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79519"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348448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3483070"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4" name="文本占位符 6"/>
          <p:cNvSpPr>
            <a:spLocks noGrp="1"/>
          </p:cNvSpPr>
          <p:nvPr>
            <p:ph type="body" sz="quarter" idx="20" hasCustomPrompt="1"/>
          </p:nvPr>
        </p:nvSpPr>
        <p:spPr>
          <a:xfrm>
            <a:off x="6389445"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5" name="文本占位符 6"/>
          <p:cNvSpPr>
            <a:spLocks noGrp="1"/>
          </p:cNvSpPr>
          <p:nvPr>
            <p:ph type="body" sz="quarter" idx="21" hasCustomPrompt="1"/>
          </p:nvPr>
        </p:nvSpPr>
        <p:spPr>
          <a:xfrm>
            <a:off x="6390855"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6" name="文本占位符 6"/>
          <p:cNvSpPr>
            <a:spLocks noGrp="1"/>
          </p:cNvSpPr>
          <p:nvPr>
            <p:ph type="body" sz="quarter" idx="22" hasCustomPrompt="1"/>
          </p:nvPr>
        </p:nvSpPr>
        <p:spPr>
          <a:xfrm>
            <a:off x="9294408"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7" name="文本占位符 6"/>
          <p:cNvSpPr>
            <a:spLocks noGrp="1"/>
          </p:cNvSpPr>
          <p:nvPr>
            <p:ph type="body" sz="quarter" idx="23" hasCustomPrompt="1"/>
          </p:nvPr>
        </p:nvSpPr>
        <p:spPr>
          <a:xfrm>
            <a:off x="9294407"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extLst>
      <p:ext uri="{BB962C8B-B14F-4D97-AF65-F5344CB8AC3E}">
        <p14:creationId xmlns:p14="http://schemas.microsoft.com/office/powerpoint/2010/main" val="2118421993"/>
      </p:ext>
    </p:extLst>
  </p:cSld>
  <p:clrMapOvr>
    <a:masterClrMapping/>
  </p:clrMapOvr>
  <p:extLst mod="1">
    <p:ext uri="{DCECCB84-F9BA-43D5-87BE-67443E8EF086}">
      <p15:sldGuideLst xmlns:p15="http://schemas.microsoft.com/office/powerpoint/2012/main" xmlns="">
        <p15:guide id="1" pos="3840">
          <p15:clr>
            <a:srgbClr val="FBAE40"/>
          </p15:clr>
        </p15:guide>
        <p15:guide id="2"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marL="0" indent="0" algn="ctr">
              <a:lnSpc>
                <a:spcPct val="130000"/>
              </a:lnSpc>
              <a:buNone/>
              <a:defRPr sz="1400" b="0">
                <a:latin typeface="Microsoft YaHei" charset="0"/>
                <a:ea typeface="Microsoft YaHei" charset="0"/>
                <a:cs typeface="Microsoft YaHei" charset="0"/>
              </a:defRPr>
            </a:lvl1pPr>
          </a:lstStyle>
          <a:p>
            <a:pPr lvl="0"/>
            <a:endParaRPr kumimoji="1" lang="zh-CN" altLang="en-US" dirty="0"/>
          </a:p>
        </p:txBody>
      </p:sp>
      <p:sp>
        <p:nvSpPr>
          <p:cNvPr id="7" name="文本占位符 6"/>
          <p:cNvSpPr>
            <a:spLocks noGrp="1"/>
          </p:cNvSpPr>
          <p:nvPr>
            <p:ph type="body" sz="quarter" idx="14" hasCustomPrompt="1"/>
          </p:nvPr>
        </p:nvSpPr>
        <p:spPr>
          <a:xfrm>
            <a:off x="579519"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892015"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892013"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5204511"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5204511"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517007"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517007"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29503"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29502"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extLst>
      <p:ext uri="{BB962C8B-B14F-4D97-AF65-F5344CB8AC3E}">
        <p14:creationId xmlns:p14="http://schemas.microsoft.com/office/powerpoint/2010/main" val="1857962504"/>
      </p:ext>
    </p:extLst>
  </p:cSld>
  <p:clrMapOvr>
    <a:masterClrMapping/>
  </p:clrMapOvr>
  <p:extLst mod="1">
    <p:ext uri="{DCECCB84-F9BA-43D5-87BE-67443E8EF086}">
      <p15:sldGuideLst xmlns:p15="http://schemas.microsoft.com/office/powerpoint/2012/main" xmlns="">
        <p15:guide id="1" pos="3840">
          <p15:clr>
            <a:srgbClr val="FBAE40"/>
          </p15:clr>
        </p15:guide>
        <p15:guide id="2"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r>
              <a:rPr kumimoji="1" lang="zh-CN" altLang="en-US" dirty="0"/>
              <a:t>目录</a:t>
            </a:r>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Microsoft YaHei" charset="0"/>
                <a:ea typeface="Microsoft YaHei" charset="0"/>
                <a:cs typeface="Microsoft YaHei" charset="0"/>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Microsoft YaHei" charset="0"/>
                <a:ea typeface="Microsoft YaHei" charset="0"/>
                <a:cs typeface="Microsoft YaHei" charset="0"/>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58800"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58799"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408797"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408797"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425879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4258794"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958788"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954761"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0878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08783"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6" name="文本占位符 6"/>
          <p:cNvSpPr>
            <a:spLocks noGrp="1"/>
          </p:cNvSpPr>
          <p:nvPr>
            <p:ph type="body" sz="quarter" idx="24" hasCustomPrompt="1"/>
          </p:nvPr>
        </p:nvSpPr>
        <p:spPr>
          <a:xfrm>
            <a:off x="6108791"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7" name="文本占位符 6"/>
          <p:cNvSpPr>
            <a:spLocks noGrp="1"/>
          </p:cNvSpPr>
          <p:nvPr>
            <p:ph type="body" sz="quarter" idx="25" hasCustomPrompt="1"/>
          </p:nvPr>
        </p:nvSpPr>
        <p:spPr>
          <a:xfrm>
            <a:off x="6108791"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extLst>
      <p:ext uri="{BB962C8B-B14F-4D97-AF65-F5344CB8AC3E}">
        <p14:creationId xmlns:p14="http://schemas.microsoft.com/office/powerpoint/2010/main" val="110613202"/>
      </p:ext>
    </p:extLst>
  </p:cSld>
  <p:clrMapOvr>
    <a:masterClrMapping/>
  </p:clrMapOvr>
  <p:extLst mod="1">
    <p:ext uri="{DCECCB84-F9BA-43D5-87BE-67443E8EF086}">
      <p15:sldGuideLst xmlns:p15="http://schemas.microsoft.com/office/powerpoint/2012/main" xmlns="">
        <p15:guide id="1" pos="3840">
          <p15:clr>
            <a:srgbClr val="FBAE40"/>
          </p15:clr>
        </p15:guide>
        <p15:guide id="2"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3882314" y="1181451"/>
            <a:ext cx="4495104" cy="4495104"/>
          </a:xfrm>
          <a:prstGeom prst="ellipse">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5" name="文本占位符 7"/>
          <p:cNvSpPr>
            <a:spLocks noGrp="1"/>
          </p:cNvSpPr>
          <p:nvPr>
            <p:ph type="body" sz="quarter" idx="11"/>
          </p:nvPr>
        </p:nvSpPr>
        <p:spPr>
          <a:xfrm>
            <a:off x="2326105" y="2470485"/>
            <a:ext cx="7539792" cy="1074822"/>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endParaRPr kumimoji="1" lang="zh-CN" altLang="en-US" dirty="0"/>
          </a:p>
        </p:txBody>
      </p:sp>
      <p:sp>
        <p:nvSpPr>
          <p:cNvPr id="6" name="文本占位符 7"/>
          <p:cNvSpPr>
            <a:spLocks noGrp="1"/>
          </p:cNvSpPr>
          <p:nvPr>
            <p:ph type="body" sz="quarter" idx="12"/>
          </p:nvPr>
        </p:nvSpPr>
        <p:spPr>
          <a:xfrm>
            <a:off x="2326105" y="3545305"/>
            <a:ext cx="7539792" cy="707725"/>
          </a:xfrm>
          <a:prstGeom prst="rect">
            <a:avLst/>
          </a:prstGeom>
          <a:ln w="12700" cmpd="sng">
            <a:noFill/>
          </a:ln>
        </p:spPr>
        <p:txBody>
          <a:bodyPr vert="horz" anchor="ctr"/>
          <a:lstStyle>
            <a:lvl1pPr marL="0" indent="0" algn="ctr">
              <a:buNone/>
              <a:defRPr sz="4400" b="0">
                <a:latin typeface="Microsoft YaHei" charset="0"/>
                <a:ea typeface="Microsoft YaHei" charset="0"/>
                <a:cs typeface="Microsoft YaHei" charset="0"/>
              </a:defRPr>
            </a:lvl1pPr>
          </a:lstStyle>
          <a:p>
            <a:pPr lvl="0"/>
            <a:endParaRPr kumimoji="1" lang="zh-CN" altLang="en-US" dirty="0"/>
          </a:p>
        </p:txBody>
      </p:sp>
    </p:spTree>
    <p:extLst>
      <p:ext uri="{BB962C8B-B14F-4D97-AF65-F5344CB8AC3E}">
        <p14:creationId xmlns:p14="http://schemas.microsoft.com/office/powerpoint/2010/main" val="1253207672"/>
      </p:ext>
    </p:extLst>
  </p:cSld>
  <p:clrMapOvr>
    <a:masterClrMapping/>
  </p:clrMapOvr>
  <p:extLst mod="1">
    <p:ext uri="{DCECCB84-F9BA-43D5-87BE-67443E8EF086}">
      <p15:sldGuideLst xmlns:p15="http://schemas.microsoft.com/office/powerpoint/2012/main" xmlns="">
        <p15:guide id="1" pos="3840">
          <p15:clr>
            <a:srgbClr val="FBAE40"/>
          </p15:clr>
        </p15:guide>
        <p15:guide id="2"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15838" r="78197" b="16675"/>
          <a:stretch/>
        </p:blipFill>
        <p:spPr>
          <a:xfrm>
            <a:off x="8015258" y="-12700"/>
            <a:ext cx="4189442" cy="6858000"/>
          </a:xfrm>
          <a:prstGeom prst="rect">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414647625"/>
      </p:ext>
    </p:extLst>
  </p:cSld>
  <p:clrMapOvr>
    <a:masterClrMapping/>
  </p:clrMapOvr>
  <p:extLst mod="1">
    <p:ext uri="{DCECCB84-F9BA-43D5-87BE-67443E8EF086}">
      <p15:sldGuideLst xmlns:p15="http://schemas.microsoft.com/office/powerpoint/2012/main" xmlns="">
        <p15:guide id="1"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srcRect t="15838" r="78197" b="16675"/>
          <a:stretch/>
        </p:blipFill>
        <p:spPr>
          <a:xfrm flipH="1">
            <a:off x="0" y="-12700"/>
            <a:ext cx="4189442" cy="6858000"/>
          </a:xfrm>
          <a:prstGeom prst="rect">
            <a:avLst/>
          </a:prstGeom>
        </p:spPr>
      </p:pic>
      <p:sp>
        <p:nvSpPr>
          <p:cNvPr id="3" name="文本占位符 7"/>
          <p:cNvSpPr>
            <a:spLocks noGrp="1"/>
          </p:cNvSpPr>
          <p:nvPr>
            <p:ph type="body" sz="quarter" idx="10" hasCustomPrompt="1"/>
          </p:nvPr>
        </p:nvSpPr>
        <p:spPr>
          <a:xfrm>
            <a:off x="8583804" y="220133"/>
            <a:ext cx="3303395" cy="389467"/>
          </a:xfrm>
          <a:prstGeom prst="rect">
            <a:avLst/>
          </a:prstGeom>
          <a:ln w="12700" cmpd="sng">
            <a:noFill/>
          </a:ln>
        </p:spPr>
        <p:txBody>
          <a:bodyPr vert="horz" anchor="ctr"/>
          <a:lstStyle>
            <a:lvl1pPr marL="0" indent="0" algn="r">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46741222"/>
      </p:ext>
    </p:extLst>
  </p:cSld>
  <p:clrMapOvr>
    <a:masterClrMapping/>
  </p:clrMapOvr>
  <p:extLst mod="1">
    <p:ext uri="{DCECCB84-F9BA-43D5-87BE-67443E8EF086}">
      <p15:sldGuideLst xmlns:p15="http://schemas.microsoft.com/office/powerpoint/2012/main" xmlns="">
        <p15:guide id="1"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54115" t="20375" r="25555" b="20378"/>
          <a:stretch/>
        </p:blipFill>
        <p:spPr>
          <a:xfrm>
            <a:off x="7739212" y="0"/>
            <a:ext cx="4452788" cy="6862813"/>
          </a:xfrm>
          <a:prstGeom prst="rect">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306640"/>
      </p:ext>
    </p:extLst>
  </p:cSld>
  <p:clrMapOvr>
    <a:masterClrMapping/>
  </p:clrMapOvr>
  <p:extLst mod="1">
    <p:ext uri="{DCECCB84-F9BA-43D5-87BE-67443E8EF086}">
      <p15:sldGuideLst xmlns:p15="http://schemas.microsoft.com/office/powerpoint/2012/main" xmlns="">
        <p15:guide id="1"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7" r:id="rId1"/>
    <p:sldLayoutId id="2147483699" r:id="rId2"/>
    <p:sldLayoutId id="2147483700" r:id="rId3"/>
    <p:sldLayoutId id="2147483701" r:id="rId4"/>
    <p:sldLayoutId id="2147483702" r:id="rId5"/>
    <p:sldLayoutId id="2147483689" r:id="rId6"/>
    <p:sldLayoutId id="2147483690" r:id="rId7"/>
    <p:sldLayoutId id="2147483691" r:id="rId8"/>
    <p:sldLayoutId id="2147483692" r:id="rId9"/>
    <p:sldLayoutId id="2147483693" r:id="rId10"/>
    <p:sldLayoutId id="21474836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680"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14.emf"/><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package" Target="../embeddings/Microsoft_Visio___2.vsdx"/><Relationship Id="rId5" Type="http://schemas.openxmlformats.org/officeDocument/2006/relationships/image" Target="../media/image13.emf"/><Relationship Id="rId4" Type="http://schemas.openxmlformats.org/officeDocument/2006/relationships/package" Target="../embeddings/Microsoft_Visio___1.vsdx"/></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sz="4400" dirty="0">
                <a:latin typeface="Segoe UI"/>
                <a:ea typeface="微软雅黑"/>
              </a:rPr>
              <a:t>网络新闻数据抓取与分析系统的设计与实现</a:t>
            </a:r>
            <a:endParaRPr lang="en-US" altLang="zh-CN" sz="4400" dirty="0">
              <a:latin typeface="Segoe UI"/>
              <a:ea typeface="微软雅黑"/>
            </a:endParaRPr>
          </a:p>
        </p:txBody>
      </p:sp>
      <p:sp>
        <p:nvSpPr>
          <p:cNvPr id="5" name="文本占位符 4"/>
          <p:cNvSpPr>
            <a:spLocks noGrp="1"/>
          </p:cNvSpPr>
          <p:nvPr>
            <p:ph type="body" sz="quarter" idx="13"/>
          </p:nvPr>
        </p:nvSpPr>
        <p:spPr>
          <a:xfrm>
            <a:off x="4585678" y="4444359"/>
            <a:ext cx="4232398" cy="508364"/>
          </a:xfrm>
        </p:spPr>
        <p:txBody>
          <a:bodyPr/>
          <a:lstStyle/>
          <a:p>
            <a:pPr algn="l"/>
            <a:r>
              <a:rPr lang="zh-CN" altLang="en-US" dirty="0" smtClean="0">
                <a:latin typeface="Segoe UI"/>
                <a:ea typeface="微软雅黑"/>
              </a:rPr>
              <a:t>姓名：王海朝</a:t>
            </a:r>
            <a:endParaRPr lang="en-US" altLang="zh-CN" dirty="0">
              <a:latin typeface="Segoe UI"/>
              <a:ea typeface="微软雅黑"/>
            </a:endParaRPr>
          </a:p>
        </p:txBody>
      </p:sp>
      <p:sp>
        <p:nvSpPr>
          <p:cNvPr id="6" name="文本占位符 5"/>
          <p:cNvSpPr>
            <a:spLocks noGrp="1"/>
          </p:cNvSpPr>
          <p:nvPr>
            <p:ph type="body" sz="quarter" idx="14"/>
          </p:nvPr>
        </p:nvSpPr>
        <p:spPr/>
        <p:txBody>
          <a:bodyPr/>
          <a:lstStyle/>
          <a:p>
            <a:r>
              <a:rPr lang="zh-CN" altLang="en-US" dirty="0">
                <a:solidFill>
                  <a:srgbClr val="000000"/>
                </a:solidFill>
                <a:latin typeface="Segoe UI"/>
                <a:ea typeface="微软雅黑"/>
              </a:rPr>
              <a:t>学校名称</a:t>
            </a:r>
            <a:r>
              <a:rPr lang="zh-CN" altLang="en-US" dirty="0" smtClean="0">
                <a:solidFill>
                  <a:srgbClr val="000000"/>
                </a:solidFill>
                <a:latin typeface="Segoe UI"/>
                <a:ea typeface="微软雅黑"/>
              </a:rPr>
              <a:t>：河南科技学院</a:t>
            </a:r>
            <a:endParaRPr lang="zh-CN" altLang="en-US" dirty="0">
              <a:solidFill>
                <a:srgbClr val="000000"/>
              </a:solidFill>
              <a:latin typeface="Segoe UI"/>
              <a:ea typeface="微软雅黑"/>
            </a:endParaRPr>
          </a:p>
        </p:txBody>
      </p:sp>
      <p:sp>
        <p:nvSpPr>
          <p:cNvPr id="9" name="文本占位符 4"/>
          <p:cNvSpPr>
            <a:spLocks noGrp="1"/>
          </p:cNvSpPr>
          <p:nvPr>
            <p:ph type="body" sz="quarter" idx="13"/>
          </p:nvPr>
        </p:nvSpPr>
        <p:spPr>
          <a:xfrm>
            <a:off x="4559929" y="4952723"/>
            <a:ext cx="4258147" cy="508364"/>
          </a:xfrm>
        </p:spPr>
        <p:txBody>
          <a:bodyPr/>
          <a:lstStyle/>
          <a:p>
            <a:pPr algn="l"/>
            <a:r>
              <a:rPr lang="zh-CN" altLang="en-US" dirty="0" smtClean="0">
                <a:latin typeface="Segoe UI"/>
                <a:ea typeface="微软雅黑"/>
              </a:rPr>
              <a:t>专业：计算机科学与技术</a:t>
            </a:r>
            <a:endParaRPr lang="en-US" altLang="zh-CN" dirty="0">
              <a:latin typeface="Segoe UI"/>
              <a:ea typeface="微软雅黑"/>
            </a:endParaRPr>
          </a:p>
        </p:txBody>
      </p:sp>
      <p:sp>
        <p:nvSpPr>
          <p:cNvPr id="10" name="文本占位符 4"/>
          <p:cNvSpPr>
            <a:spLocks noGrp="1"/>
          </p:cNvSpPr>
          <p:nvPr>
            <p:ph type="body" sz="quarter" idx="13"/>
          </p:nvPr>
        </p:nvSpPr>
        <p:spPr>
          <a:xfrm>
            <a:off x="4591325" y="5532145"/>
            <a:ext cx="4226752" cy="508364"/>
          </a:xfrm>
        </p:spPr>
        <p:txBody>
          <a:bodyPr/>
          <a:lstStyle/>
          <a:p>
            <a:pPr algn="l"/>
            <a:r>
              <a:rPr lang="zh-CN" altLang="en-US" dirty="0" smtClean="0">
                <a:latin typeface="Segoe UI"/>
                <a:ea typeface="微软雅黑"/>
              </a:rPr>
              <a:t>指导老师：郭晓娟</a:t>
            </a:r>
            <a:endParaRPr lang="en-US" altLang="zh-CN" dirty="0">
              <a:latin typeface="Segoe UI"/>
              <a:ea typeface="微软雅黑"/>
            </a:endParaRPr>
          </a:p>
        </p:txBody>
      </p:sp>
    </p:spTree>
    <p:extLst>
      <p:ext uri="{BB962C8B-B14F-4D97-AF65-F5344CB8AC3E}">
        <p14:creationId xmlns:p14="http://schemas.microsoft.com/office/powerpoint/2010/main" val="213739035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smtClean="0">
                <a:latin typeface="Segoe UI"/>
                <a:ea typeface="微软雅黑"/>
              </a:rPr>
              <a:t>请各位老师们</a:t>
            </a:r>
            <a:r>
              <a:rPr lang="zh-CN" altLang="en-US" dirty="0">
                <a:latin typeface="Segoe UI"/>
                <a:ea typeface="微软雅黑"/>
              </a:rPr>
              <a:t>指导！谢谢</a:t>
            </a:r>
            <a:endParaRPr lang="en-US" altLang="zh-CN" dirty="0">
              <a:latin typeface="Segoe UI"/>
              <a:ea typeface="微软雅黑"/>
            </a:endParaRPr>
          </a:p>
        </p:txBody>
      </p:sp>
      <p:sp>
        <p:nvSpPr>
          <p:cNvPr id="6" name="文本占位符 5"/>
          <p:cNvSpPr>
            <a:spLocks noGrp="1"/>
          </p:cNvSpPr>
          <p:nvPr>
            <p:ph type="body" sz="quarter" idx="14"/>
          </p:nvPr>
        </p:nvSpPr>
        <p:spPr/>
        <p:txBody>
          <a:bodyPr/>
          <a:lstStyle/>
          <a:p>
            <a:r>
              <a:rPr lang="zh-CN" altLang="en-US" dirty="0">
                <a:solidFill>
                  <a:srgbClr val="000000"/>
                </a:solidFill>
                <a:latin typeface="Segoe UI"/>
                <a:ea typeface="微软雅黑"/>
              </a:rPr>
              <a:t>学校名称</a:t>
            </a:r>
            <a:r>
              <a:rPr lang="zh-CN" altLang="en-US" dirty="0" smtClean="0">
                <a:solidFill>
                  <a:srgbClr val="000000"/>
                </a:solidFill>
                <a:latin typeface="Segoe UI"/>
                <a:ea typeface="微软雅黑"/>
              </a:rPr>
              <a:t>：河南科技学院</a:t>
            </a:r>
            <a:endParaRPr lang="zh-CN" altLang="en-US" dirty="0">
              <a:solidFill>
                <a:srgbClr val="000000"/>
              </a:solidFill>
              <a:latin typeface="Segoe UI"/>
              <a:ea typeface="微软雅黑"/>
            </a:endParaRPr>
          </a:p>
        </p:txBody>
      </p:sp>
      <p:sp>
        <p:nvSpPr>
          <p:cNvPr id="4" name="文本占位符 4"/>
          <p:cNvSpPr>
            <a:spLocks noGrp="1"/>
          </p:cNvSpPr>
          <p:nvPr>
            <p:ph type="body" sz="quarter" idx="13"/>
          </p:nvPr>
        </p:nvSpPr>
        <p:spPr>
          <a:xfrm>
            <a:off x="4219918" y="4190177"/>
            <a:ext cx="4232398" cy="508364"/>
          </a:xfrm>
        </p:spPr>
        <p:txBody>
          <a:bodyPr/>
          <a:lstStyle/>
          <a:p>
            <a:pPr algn="l"/>
            <a:r>
              <a:rPr lang="zh-CN" altLang="en-US" dirty="0" smtClean="0">
                <a:latin typeface="Segoe UI"/>
                <a:ea typeface="微软雅黑"/>
              </a:rPr>
              <a:t>姓名：王海朝</a:t>
            </a:r>
            <a:endParaRPr lang="en-US" altLang="zh-CN" dirty="0">
              <a:latin typeface="Segoe UI"/>
              <a:ea typeface="微软雅黑"/>
            </a:endParaRPr>
          </a:p>
        </p:txBody>
      </p:sp>
      <p:sp>
        <p:nvSpPr>
          <p:cNvPr id="5" name="文本占位符 4"/>
          <p:cNvSpPr>
            <a:spLocks noGrp="1"/>
          </p:cNvSpPr>
          <p:nvPr>
            <p:ph type="body" sz="quarter" idx="13"/>
          </p:nvPr>
        </p:nvSpPr>
        <p:spPr>
          <a:xfrm>
            <a:off x="4194169" y="4698541"/>
            <a:ext cx="4258147" cy="508364"/>
          </a:xfrm>
        </p:spPr>
        <p:txBody>
          <a:bodyPr/>
          <a:lstStyle/>
          <a:p>
            <a:pPr algn="l"/>
            <a:r>
              <a:rPr lang="zh-CN" altLang="en-US" dirty="0" smtClean="0">
                <a:latin typeface="Segoe UI"/>
                <a:ea typeface="微软雅黑"/>
              </a:rPr>
              <a:t>专业：计算机科学与技术</a:t>
            </a:r>
            <a:endParaRPr lang="en-US" altLang="zh-CN" dirty="0">
              <a:latin typeface="Segoe UI"/>
              <a:ea typeface="微软雅黑"/>
            </a:endParaRPr>
          </a:p>
        </p:txBody>
      </p:sp>
      <p:sp>
        <p:nvSpPr>
          <p:cNvPr id="7" name="文本占位符 4"/>
          <p:cNvSpPr>
            <a:spLocks noGrp="1"/>
          </p:cNvSpPr>
          <p:nvPr>
            <p:ph type="body" sz="quarter" idx="13"/>
          </p:nvPr>
        </p:nvSpPr>
        <p:spPr>
          <a:xfrm>
            <a:off x="4225565" y="5277963"/>
            <a:ext cx="4226752" cy="508364"/>
          </a:xfrm>
        </p:spPr>
        <p:txBody>
          <a:bodyPr/>
          <a:lstStyle/>
          <a:p>
            <a:pPr algn="l"/>
            <a:r>
              <a:rPr lang="zh-CN" altLang="en-US" dirty="0" smtClean="0">
                <a:latin typeface="Segoe UI"/>
                <a:ea typeface="微软雅黑"/>
              </a:rPr>
              <a:t>指导老师：郭晓娟</a:t>
            </a:r>
            <a:endParaRPr lang="en-US" altLang="zh-CN" dirty="0">
              <a:latin typeface="Segoe UI"/>
              <a:ea typeface="微软雅黑"/>
            </a:endParaRPr>
          </a:p>
        </p:txBody>
      </p:sp>
    </p:spTree>
    <p:extLst>
      <p:ext uri="{BB962C8B-B14F-4D97-AF65-F5344CB8AC3E}">
        <p14:creationId xmlns:p14="http://schemas.microsoft.com/office/powerpoint/2010/main" val="100388605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PART</a:t>
            </a:r>
            <a:r>
              <a:rPr kumimoji="1" lang="zh-CN" altLang="en-US" dirty="0"/>
              <a:t> </a:t>
            </a:r>
            <a:r>
              <a:rPr kumimoji="1" lang="en-US" altLang="zh-CN" dirty="0" smtClean="0"/>
              <a:t>ONE </a:t>
            </a:r>
            <a:r>
              <a:rPr kumimoji="1" lang="zh-CN" altLang="en-US" dirty="0" smtClean="0"/>
              <a:t>研究</a:t>
            </a:r>
            <a:r>
              <a:rPr kumimoji="1" lang="zh-CN" altLang="en-US" dirty="0"/>
              <a:t>背景及意义</a:t>
            </a:r>
          </a:p>
          <a:p>
            <a:endParaRPr kumimoji="1" lang="zh-CN" altLang="en-US" dirty="0"/>
          </a:p>
        </p:txBody>
      </p:sp>
      <p:sp>
        <p:nvSpPr>
          <p:cNvPr id="9" name="矩形 8"/>
          <p:cNvSpPr/>
          <p:nvPr/>
        </p:nvSpPr>
        <p:spPr>
          <a:xfrm>
            <a:off x="950374" y="1420210"/>
            <a:ext cx="2698175" cy="523220"/>
          </a:xfrm>
          <a:prstGeom prst="rect">
            <a:avLst/>
          </a:prstGeom>
        </p:spPr>
        <p:txBody>
          <a:bodyPr wrap="none">
            <a:spAutoFit/>
          </a:bodyPr>
          <a:lstStyle/>
          <a:p>
            <a:r>
              <a:rPr lang="zh-CN" altLang="en-US" sz="2800" b="1" dirty="0">
                <a:solidFill>
                  <a:srgbClr val="000000"/>
                </a:solidFill>
                <a:latin typeface="+mj-ea"/>
                <a:ea typeface="+mj-ea"/>
              </a:rPr>
              <a:t>研究</a:t>
            </a:r>
            <a:r>
              <a:rPr lang="zh-CN" altLang="en-US" sz="2800" b="1" dirty="0" smtClean="0">
                <a:solidFill>
                  <a:srgbClr val="000000"/>
                </a:solidFill>
                <a:latin typeface="+mj-ea"/>
                <a:ea typeface="+mj-ea"/>
              </a:rPr>
              <a:t>背景及意义</a:t>
            </a:r>
            <a:endParaRPr lang="zh-CN" altLang="en-US" sz="2800" b="1" dirty="0">
              <a:solidFill>
                <a:srgbClr val="000000"/>
              </a:solidFill>
              <a:latin typeface="+mj-ea"/>
              <a:ea typeface="+mj-ea"/>
            </a:endParaRPr>
          </a:p>
        </p:txBody>
      </p:sp>
      <p:sp>
        <p:nvSpPr>
          <p:cNvPr id="10" name="矩形 9"/>
          <p:cNvSpPr/>
          <p:nvPr/>
        </p:nvSpPr>
        <p:spPr>
          <a:xfrm>
            <a:off x="959621" y="2810482"/>
            <a:ext cx="6550312" cy="2938048"/>
          </a:xfrm>
          <a:prstGeom prst="rect">
            <a:avLst/>
          </a:prstGeom>
        </p:spPr>
        <p:txBody>
          <a:bodyPr wrap="square">
            <a:spAutoFit/>
          </a:bodyPr>
          <a:lstStyle/>
          <a:p>
            <a:pPr indent="540000" algn="just">
              <a:lnSpc>
                <a:spcPct val="130000"/>
              </a:lnSpc>
            </a:pPr>
            <a:r>
              <a:rPr lang="zh-CN" altLang="en-US" dirty="0"/>
              <a:t>海量的新闻信息便不容易被人所快速直观获得，可能会在一些与自己所找目标内容无关的新闻报道上花费过多时间。当人们浏览大型新闻门户网站时，面对纷繁复杂的互联网新闻信息，人们如何能在第一时间获得最及时且感兴趣的新闻资讯成为亟待解决的问题，所以人们迫切需要一种基于网络新闻数据的分析系统。该系统的意义在于可以挖掘用户可能感兴趣的关键词，让用户快速获得所想要的新闻，利用数据可视化技术使用户直观地得到新闻热点。</a:t>
            </a:r>
          </a:p>
        </p:txBody>
      </p:sp>
    </p:spTree>
    <p:extLst>
      <p:ext uri="{BB962C8B-B14F-4D97-AF65-F5344CB8AC3E}">
        <p14:creationId xmlns:p14="http://schemas.microsoft.com/office/powerpoint/2010/main" val="292218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PART</a:t>
            </a:r>
            <a:r>
              <a:rPr kumimoji="1" lang="zh-CN" altLang="en-US" dirty="0"/>
              <a:t> </a:t>
            </a:r>
            <a:r>
              <a:rPr kumimoji="1" lang="en-US" altLang="zh-CN" dirty="0"/>
              <a:t>TWO</a:t>
            </a:r>
            <a:r>
              <a:rPr kumimoji="1" lang="zh-CN" altLang="en-US" dirty="0"/>
              <a:t> </a:t>
            </a:r>
            <a:r>
              <a:rPr kumimoji="1" lang="zh-CN" altLang="en-US" dirty="0" smtClean="0"/>
              <a:t>需求分析与概要设计</a:t>
            </a:r>
            <a:endParaRPr kumimoji="1" lang="zh-CN" altLang="en-US" dirty="0"/>
          </a:p>
        </p:txBody>
      </p:sp>
      <p:grpSp>
        <p:nvGrpSpPr>
          <p:cNvPr id="51" name="组 50"/>
          <p:cNvGrpSpPr/>
          <p:nvPr/>
        </p:nvGrpSpPr>
        <p:grpSpPr>
          <a:xfrm>
            <a:off x="706675" y="597015"/>
            <a:ext cx="5724047" cy="4418040"/>
            <a:chOff x="2629284" y="976614"/>
            <a:chExt cx="4472526" cy="1046144"/>
          </a:xfrm>
        </p:grpSpPr>
        <p:sp>
          <p:nvSpPr>
            <p:cNvPr id="52" name="矩形 51"/>
            <p:cNvSpPr/>
            <p:nvPr/>
          </p:nvSpPr>
          <p:spPr>
            <a:xfrm>
              <a:off x="3971532" y="976614"/>
              <a:ext cx="1330506" cy="123893"/>
            </a:xfrm>
            <a:prstGeom prst="rect">
              <a:avLst/>
            </a:prstGeom>
          </p:spPr>
          <p:txBody>
            <a:bodyPr wrap="square">
              <a:spAutoFit/>
            </a:bodyPr>
            <a:lstStyle/>
            <a:p>
              <a:r>
                <a:rPr lang="zh-CN" altLang="en-US" sz="2800" b="1" dirty="0">
                  <a:solidFill>
                    <a:srgbClr val="000000">
                      <a:lumMod val="85000"/>
                      <a:lumOff val="15000"/>
                    </a:srgbClr>
                  </a:solidFill>
                  <a:latin typeface="+mj-ea"/>
                  <a:ea typeface="+mj-ea"/>
                </a:rPr>
                <a:t>需求分析</a:t>
              </a:r>
            </a:p>
          </p:txBody>
        </p:sp>
        <p:sp>
          <p:nvSpPr>
            <p:cNvPr id="53" name="矩形 52"/>
            <p:cNvSpPr/>
            <p:nvPr/>
          </p:nvSpPr>
          <p:spPr>
            <a:xfrm>
              <a:off x="2629284" y="1211381"/>
              <a:ext cx="4472526" cy="811377"/>
            </a:xfrm>
            <a:prstGeom prst="rect">
              <a:avLst/>
            </a:prstGeom>
          </p:spPr>
          <p:txBody>
            <a:bodyPr wrap="square">
              <a:spAutoFit/>
            </a:bodyPr>
            <a:lstStyle/>
            <a:p>
              <a:pPr indent="540000" algn="just">
                <a:lnSpc>
                  <a:spcPts val="2000"/>
                </a:lnSpc>
              </a:pPr>
              <a:r>
                <a:rPr lang="zh-CN" altLang="en-US" dirty="0"/>
                <a:t>为了更好的满足用户对新闻热点快速获得的需求，需要通过对国内特定大型新闻网站对新闻数据进行抓取，新闻数据的抓取需要对新闻网页进行抽取，获取新闻的文本、发布时间、点击量和爬取时间等信息，以便后期处理。数据的分析需要对获取的新闻文本通过文本分析算法</a:t>
              </a:r>
              <a:r>
                <a:rPr lang="en-US" altLang="zh-CN" dirty="0"/>
                <a:t>, </a:t>
              </a:r>
              <a:r>
                <a:rPr lang="zh-CN" altLang="en-US" dirty="0"/>
                <a:t>进行中文分词、关键字提取、文本摘要、人名识别、地名识别、以及生成词云图等。数据管理模块需要能排除一些垃圾信息，而可视化模块的设计需要更好地研究国内新闻热点和网络舆情动态变化状态。系统工作流程图如图</a:t>
              </a:r>
              <a:r>
                <a:rPr lang="en-US" altLang="zh-CN" dirty="0"/>
                <a:t>2-1</a:t>
              </a:r>
              <a:r>
                <a:rPr lang="zh-CN" altLang="en-US" dirty="0"/>
                <a:t>所示。</a:t>
              </a:r>
            </a:p>
            <a:p>
              <a:pPr>
                <a:lnSpc>
                  <a:spcPts val="2000"/>
                </a:lnSpc>
              </a:pPr>
              <a:endParaRPr lang="en-US" altLang="zh-CN" dirty="0">
                <a:solidFill>
                  <a:srgbClr val="FFFFFF">
                    <a:lumMod val="50000"/>
                  </a:srgbClr>
                </a:solidFill>
                <a:latin typeface="微软雅黑" charset="0"/>
                <a:ea typeface="微软雅黑" charset="0"/>
              </a:endParaRPr>
            </a:p>
            <a:p>
              <a:pPr>
                <a:lnSpc>
                  <a:spcPts val="2000"/>
                </a:lnSpc>
              </a:pPr>
              <a:endParaRPr lang="en-US" altLang="zh-CN" dirty="0" smtClean="0">
                <a:solidFill>
                  <a:srgbClr val="FFFFFF">
                    <a:lumMod val="50000"/>
                  </a:srgbClr>
                </a:solidFill>
                <a:latin typeface="微软雅黑" charset="0"/>
                <a:ea typeface="微软雅黑" charset="0"/>
              </a:endParaRPr>
            </a:p>
            <a:p>
              <a:pPr>
                <a:lnSpc>
                  <a:spcPts val="2000"/>
                </a:lnSpc>
              </a:pPr>
              <a:endParaRPr lang="zh-CN" altLang="en-US" dirty="0">
                <a:solidFill>
                  <a:srgbClr val="FFFFFF">
                    <a:lumMod val="50000"/>
                  </a:srgbClr>
                </a:solidFill>
                <a:latin typeface="微软雅黑" charset="0"/>
                <a:ea typeface="微软雅黑" charset="0"/>
              </a:endParaRPr>
            </a:p>
          </p:txBody>
        </p:sp>
      </p:grpSp>
      <p:sp>
        <p:nvSpPr>
          <p:cNvPr id="44"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69" name="对象 68"/>
          <p:cNvGraphicFramePr>
            <a:graphicFrameLocks noChangeAspect="1"/>
          </p:cNvGraphicFramePr>
          <p:nvPr>
            <p:extLst>
              <p:ext uri="{D42A27DB-BD31-4B8C-83A1-F6EECF244321}">
                <p14:modId xmlns:p14="http://schemas.microsoft.com/office/powerpoint/2010/main" val="3124058323"/>
              </p:ext>
            </p:extLst>
          </p:nvPr>
        </p:nvGraphicFramePr>
        <p:xfrm>
          <a:off x="927099" y="4440066"/>
          <a:ext cx="5283200" cy="1023041"/>
        </p:xfrm>
        <a:graphic>
          <a:graphicData uri="http://schemas.openxmlformats.org/presentationml/2006/ole">
            <mc:AlternateContent xmlns:mc="http://schemas.openxmlformats.org/markup-compatibility/2006">
              <mc:Choice xmlns:v="urn:schemas-microsoft-com:vml" Requires="v">
                <p:oleObj spid="_x0000_s1061" name="Visio" r:id="rId4" imgW="5321259" imgH="1104840" progId="Visio.Drawing.15">
                  <p:embed/>
                </p:oleObj>
              </mc:Choice>
              <mc:Fallback>
                <p:oleObj name="Visio" r:id="rId4" imgW="5321259" imgH="1104840" progId="Visio.Drawing.15">
                  <p:embed/>
                  <p:pic>
                    <p:nvPicPr>
                      <p:cNvPr id="0" name="Object 1"/>
                      <p:cNvPicPr>
                        <a:picLocks noChangeAspect="1" noChangeArrowheads="1"/>
                      </p:cNvPicPr>
                      <p:nvPr/>
                    </p:nvPicPr>
                    <p:blipFill>
                      <a:blip r:embed="rId5"/>
                      <a:srcRect/>
                      <a:stretch>
                        <a:fillRect/>
                      </a:stretch>
                    </p:blipFill>
                    <p:spPr bwMode="auto">
                      <a:xfrm>
                        <a:off x="927099" y="4440066"/>
                        <a:ext cx="5283200" cy="1023041"/>
                      </a:xfrm>
                      <a:prstGeom prst="rect">
                        <a:avLst/>
                      </a:prstGeom>
                      <a:noFill/>
                    </p:spPr>
                  </p:pic>
                </p:oleObj>
              </mc:Fallback>
            </mc:AlternateContent>
          </a:graphicData>
        </a:graphic>
      </p:graphicFrame>
      <p:grpSp>
        <p:nvGrpSpPr>
          <p:cNvPr id="70" name="组 50"/>
          <p:cNvGrpSpPr/>
          <p:nvPr/>
        </p:nvGrpSpPr>
        <p:grpSpPr>
          <a:xfrm>
            <a:off x="6366843" y="646385"/>
            <a:ext cx="5825157" cy="4725424"/>
            <a:chOff x="2733426" y="984038"/>
            <a:chExt cx="4443758" cy="570893"/>
          </a:xfrm>
        </p:grpSpPr>
        <p:sp>
          <p:nvSpPr>
            <p:cNvPr id="71" name="矩形 70"/>
            <p:cNvSpPr/>
            <p:nvPr/>
          </p:nvSpPr>
          <p:spPr>
            <a:xfrm>
              <a:off x="4306315" y="984038"/>
              <a:ext cx="1297979" cy="63212"/>
            </a:xfrm>
            <a:prstGeom prst="rect">
              <a:avLst/>
            </a:prstGeom>
          </p:spPr>
          <p:txBody>
            <a:bodyPr wrap="square">
              <a:spAutoFit/>
            </a:bodyPr>
            <a:lstStyle/>
            <a:p>
              <a:r>
                <a:rPr lang="zh-CN" altLang="en-US" sz="2800" b="1" dirty="0" smtClean="0">
                  <a:solidFill>
                    <a:srgbClr val="000000">
                      <a:lumMod val="85000"/>
                      <a:lumOff val="15000"/>
                    </a:srgbClr>
                  </a:solidFill>
                  <a:latin typeface="Segoe UI"/>
                  <a:ea typeface="微软雅黑"/>
                </a:rPr>
                <a:t>概要设计</a:t>
              </a:r>
              <a:endParaRPr lang="zh-CN" altLang="en-US" sz="2800" b="1" dirty="0">
                <a:solidFill>
                  <a:srgbClr val="000000">
                    <a:lumMod val="85000"/>
                    <a:lumOff val="15000"/>
                  </a:srgbClr>
                </a:solidFill>
                <a:latin typeface="Segoe UI"/>
                <a:ea typeface="微软雅黑"/>
              </a:endParaRPr>
            </a:p>
          </p:txBody>
        </p:sp>
        <p:sp>
          <p:nvSpPr>
            <p:cNvPr id="72" name="矩形 71"/>
            <p:cNvSpPr/>
            <p:nvPr/>
          </p:nvSpPr>
          <p:spPr>
            <a:xfrm>
              <a:off x="2733426" y="1078983"/>
              <a:ext cx="4443758" cy="475948"/>
            </a:xfrm>
            <a:prstGeom prst="rect">
              <a:avLst/>
            </a:prstGeom>
          </p:spPr>
          <p:txBody>
            <a:bodyPr wrap="square">
              <a:spAutoFit/>
            </a:bodyPr>
            <a:lstStyle/>
            <a:p>
              <a:pPr indent="540000" algn="just">
                <a:lnSpc>
                  <a:spcPts val="2000"/>
                </a:lnSpc>
              </a:pPr>
              <a:r>
                <a:rPr lang="zh-CN" altLang="en-US" dirty="0"/>
                <a:t>该系统采用</a:t>
              </a:r>
              <a:r>
                <a:rPr lang="en-US" altLang="zh-CN" dirty="0"/>
                <a:t>Spring Boot</a:t>
              </a:r>
              <a:r>
                <a:rPr lang="zh-CN" altLang="en-US" dirty="0"/>
                <a:t>框架，按照需求分析得出的系统总体功能结构图如图</a:t>
              </a:r>
              <a:r>
                <a:rPr lang="en-US" altLang="zh-CN" dirty="0"/>
                <a:t>2-2</a:t>
              </a:r>
              <a:r>
                <a:rPr lang="zh-CN" altLang="en-US" dirty="0"/>
                <a:t>所示。</a:t>
              </a:r>
            </a:p>
            <a:p>
              <a:pPr indent="720000" algn="just">
                <a:lnSpc>
                  <a:spcPts val="2000"/>
                </a:lnSpc>
              </a:pPr>
              <a:r>
                <a:rPr lang="zh-CN" altLang="en-US" dirty="0">
                  <a:solidFill>
                    <a:srgbClr val="FFFFFF">
                      <a:lumMod val="50000"/>
                    </a:srgbClr>
                  </a:solidFill>
                  <a:latin typeface="微软雅黑" charset="0"/>
                  <a:ea typeface="微软雅黑" charset="0"/>
                </a:rPr>
                <a:t> </a:t>
              </a:r>
              <a:endParaRPr lang="en-US" altLang="zh-CN" dirty="0" smtClean="0">
                <a:solidFill>
                  <a:srgbClr val="FFFFFF">
                    <a:lumMod val="50000"/>
                  </a:srgbClr>
                </a:solidFill>
                <a:latin typeface="微软雅黑" charset="0"/>
                <a:ea typeface="微软雅黑" charset="0"/>
              </a:endParaRPr>
            </a:p>
            <a:p>
              <a:pPr indent="720000" algn="just">
                <a:lnSpc>
                  <a:spcPts val="2000"/>
                </a:lnSpc>
              </a:pPr>
              <a:endParaRPr lang="en-US" altLang="zh-CN" dirty="0">
                <a:solidFill>
                  <a:srgbClr val="FFFFFF">
                    <a:lumMod val="50000"/>
                  </a:srgbClr>
                </a:solidFill>
                <a:latin typeface="微软雅黑" charset="0"/>
                <a:ea typeface="微软雅黑" charset="0"/>
              </a:endParaRPr>
            </a:p>
            <a:p>
              <a:pPr indent="720000" algn="just">
                <a:lnSpc>
                  <a:spcPts val="2000"/>
                </a:lnSpc>
              </a:pPr>
              <a:endParaRPr lang="en-US" altLang="zh-CN" dirty="0" smtClean="0">
                <a:solidFill>
                  <a:srgbClr val="FFFFFF">
                    <a:lumMod val="50000"/>
                  </a:srgbClr>
                </a:solidFill>
                <a:latin typeface="微软雅黑" charset="0"/>
                <a:ea typeface="微软雅黑" charset="0"/>
              </a:endParaRPr>
            </a:p>
            <a:p>
              <a:pPr indent="720000" algn="just">
                <a:lnSpc>
                  <a:spcPts val="2000"/>
                </a:lnSpc>
              </a:pPr>
              <a:endParaRPr lang="en-US" altLang="zh-CN" dirty="0">
                <a:solidFill>
                  <a:srgbClr val="FFFFFF">
                    <a:lumMod val="50000"/>
                  </a:srgbClr>
                </a:solidFill>
                <a:latin typeface="微软雅黑" charset="0"/>
                <a:ea typeface="微软雅黑" charset="0"/>
              </a:endParaRPr>
            </a:p>
            <a:p>
              <a:pPr indent="720000" algn="just">
                <a:lnSpc>
                  <a:spcPts val="2000"/>
                </a:lnSpc>
              </a:pPr>
              <a:endParaRPr lang="en-US" altLang="zh-CN" dirty="0" smtClean="0">
                <a:solidFill>
                  <a:srgbClr val="FFFFFF">
                    <a:lumMod val="50000"/>
                  </a:srgbClr>
                </a:solidFill>
                <a:latin typeface="微软雅黑" charset="0"/>
                <a:ea typeface="微软雅黑" charset="0"/>
              </a:endParaRPr>
            </a:p>
            <a:p>
              <a:pPr indent="720000" algn="just">
                <a:lnSpc>
                  <a:spcPts val="2000"/>
                </a:lnSpc>
              </a:pPr>
              <a:endParaRPr lang="en-US" altLang="zh-CN" dirty="0">
                <a:solidFill>
                  <a:srgbClr val="FFFFFF">
                    <a:lumMod val="50000"/>
                  </a:srgbClr>
                </a:solidFill>
                <a:latin typeface="微软雅黑" charset="0"/>
                <a:ea typeface="微软雅黑" charset="0"/>
              </a:endParaRPr>
            </a:p>
            <a:p>
              <a:pPr indent="720000" algn="just">
                <a:lnSpc>
                  <a:spcPts val="2000"/>
                </a:lnSpc>
              </a:pPr>
              <a:endParaRPr lang="en-US" altLang="zh-CN" dirty="0" smtClean="0">
                <a:solidFill>
                  <a:srgbClr val="FFFFFF">
                    <a:lumMod val="50000"/>
                  </a:srgbClr>
                </a:solidFill>
                <a:latin typeface="微软雅黑" charset="0"/>
                <a:ea typeface="微软雅黑" charset="0"/>
              </a:endParaRPr>
            </a:p>
            <a:p>
              <a:pPr indent="720000" algn="just">
                <a:lnSpc>
                  <a:spcPts val="2000"/>
                </a:lnSpc>
              </a:pPr>
              <a:endParaRPr lang="en-US" altLang="zh-CN" dirty="0">
                <a:solidFill>
                  <a:srgbClr val="FFFFFF">
                    <a:lumMod val="50000"/>
                  </a:srgbClr>
                </a:solidFill>
                <a:latin typeface="微软雅黑" charset="0"/>
                <a:ea typeface="微软雅黑" charset="0"/>
              </a:endParaRPr>
            </a:p>
            <a:p>
              <a:pPr indent="720000" algn="just">
                <a:lnSpc>
                  <a:spcPts val="2000"/>
                </a:lnSpc>
              </a:pPr>
              <a:endParaRPr lang="en-US" altLang="zh-CN" dirty="0" smtClean="0">
                <a:solidFill>
                  <a:srgbClr val="FFFFFF">
                    <a:lumMod val="50000"/>
                  </a:srgbClr>
                </a:solidFill>
                <a:latin typeface="微软雅黑" charset="0"/>
                <a:ea typeface="微软雅黑" charset="0"/>
              </a:endParaRPr>
            </a:p>
            <a:p>
              <a:pPr indent="720000" algn="just">
                <a:lnSpc>
                  <a:spcPts val="2000"/>
                </a:lnSpc>
              </a:pPr>
              <a:endParaRPr lang="en-US" altLang="zh-CN" dirty="0" smtClean="0">
                <a:solidFill>
                  <a:srgbClr val="FFFFFF">
                    <a:lumMod val="50000"/>
                  </a:srgbClr>
                </a:solidFill>
                <a:latin typeface="微软雅黑" charset="0"/>
                <a:ea typeface="微软雅黑" charset="0"/>
              </a:endParaRPr>
            </a:p>
            <a:p>
              <a:pPr indent="720000" algn="just">
                <a:lnSpc>
                  <a:spcPts val="2000"/>
                </a:lnSpc>
              </a:pPr>
              <a:endParaRPr lang="en-US" altLang="zh-CN" dirty="0">
                <a:solidFill>
                  <a:srgbClr val="FFFFFF">
                    <a:lumMod val="50000"/>
                  </a:srgbClr>
                </a:solidFill>
                <a:latin typeface="微软雅黑" charset="0"/>
                <a:ea typeface="微软雅黑" charset="0"/>
              </a:endParaRPr>
            </a:p>
            <a:p>
              <a:pPr indent="720000" algn="just">
                <a:lnSpc>
                  <a:spcPts val="2000"/>
                </a:lnSpc>
              </a:pPr>
              <a:endParaRPr lang="en-US" altLang="zh-CN" dirty="0" smtClean="0">
                <a:solidFill>
                  <a:srgbClr val="FFFFFF">
                    <a:lumMod val="50000"/>
                  </a:srgbClr>
                </a:solidFill>
                <a:latin typeface="微软雅黑" charset="0"/>
                <a:ea typeface="微软雅黑" charset="0"/>
              </a:endParaRPr>
            </a:p>
            <a:p>
              <a:pPr indent="720000" algn="just">
                <a:lnSpc>
                  <a:spcPts val="2000"/>
                </a:lnSpc>
              </a:pPr>
              <a:endParaRPr lang="en-US" altLang="zh-CN" dirty="0">
                <a:solidFill>
                  <a:srgbClr val="FFFFFF">
                    <a:lumMod val="50000"/>
                  </a:srgbClr>
                </a:solidFill>
                <a:latin typeface="微软雅黑" charset="0"/>
                <a:ea typeface="微软雅黑" charset="0"/>
              </a:endParaRPr>
            </a:p>
          </p:txBody>
        </p:sp>
      </p:grpSp>
      <p:sp>
        <p:nvSpPr>
          <p:cNvPr id="75" name="Rectangle 4"/>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6" name="对象 75"/>
          <p:cNvGraphicFramePr>
            <a:graphicFrameLocks noChangeAspect="1"/>
          </p:cNvGraphicFramePr>
          <p:nvPr>
            <p:extLst>
              <p:ext uri="{D42A27DB-BD31-4B8C-83A1-F6EECF244321}">
                <p14:modId xmlns:p14="http://schemas.microsoft.com/office/powerpoint/2010/main" val="599707266"/>
              </p:ext>
            </p:extLst>
          </p:nvPr>
        </p:nvGraphicFramePr>
        <p:xfrm>
          <a:off x="6366844" y="2302238"/>
          <a:ext cx="5411290" cy="4100015"/>
        </p:xfrm>
        <a:graphic>
          <a:graphicData uri="http://schemas.openxmlformats.org/presentationml/2006/ole">
            <mc:AlternateContent xmlns:mc="http://schemas.openxmlformats.org/markup-compatibility/2006">
              <mc:Choice xmlns:v="urn:schemas-microsoft-com:vml" Requires="v">
                <p:oleObj spid="_x0000_s1062" name="Visio" r:id="rId6" imgW="2705111" imgH="3409920" progId="Visio.Drawing.15">
                  <p:embed/>
                </p:oleObj>
              </mc:Choice>
              <mc:Fallback>
                <p:oleObj name="Visio" r:id="rId6" imgW="2705111" imgH="3409920" progId="Visio.Drawing.15">
                  <p:embed/>
                  <p:pic>
                    <p:nvPicPr>
                      <p:cNvPr id="0" name="Object 3"/>
                      <p:cNvPicPr>
                        <a:picLocks noChangeAspect="1" noChangeArrowheads="1"/>
                      </p:cNvPicPr>
                      <p:nvPr/>
                    </p:nvPicPr>
                    <p:blipFill>
                      <a:blip r:embed="rId7"/>
                      <a:srcRect/>
                      <a:stretch>
                        <a:fillRect/>
                      </a:stretch>
                    </p:blipFill>
                    <p:spPr bwMode="auto">
                      <a:xfrm>
                        <a:off x="6366844" y="2302238"/>
                        <a:ext cx="5411290" cy="4100015"/>
                      </a:xfrm>
                      <a:prstGeom prst="rect">
                        <a:avLst/>
                      </a:prstGeom>
                      <a:noFill/>
                    </p:spPr>
                  </p:pic>
                </p:oleObj>
              </mc:Fallback>
            </mc:AlternateContent>
          </a:graphicData>
        </a:graphic>
      </p:graphicFrame>
      <p:sp>
        <p:nvSpPr>
          <p:cNvPr id="78" name="矩形 77"/>
          <p:cNvSpPr/>
          <p:nvPr/>
        </p:nvSpPr>
        <p:spPr>
          <a:xfrm>
            <a:off x="1891570" y="5591713"/>
            <a:ext cx="2537874" cy="348813"/>
          </a:xfrm>
          <a:prstGeom prst="rect">
            <a:avLst/>
          </a:prstGeom>
        </p:spPr>
        <p:txBody>
          <a:bodyPr wrap="none">
            <a:spAutoFit/>
          </a:bodyPr>
          <a:lstStyle/>
          <a:p>
            <a:pPr>
              <a:lnSpc>
                <a:spcPts val="2000"/>
              </a:lnSpc>
            </a:pPr>
            <a:r>
              <a:rPr lang="zh-CN" altLang="en-US" dirty="0" smtClean="0">
                <a:solidFill>
                  <a:srgbClr val="FFFFFF">
                    <a:lumMod val="50000"/>
                  </a:srgbClr>
                </a:solidFill>
                <a:latin typeface="微软雅黑" charset="0"/>
                <a:ea typeface="微软雅黑" charset="0"/>
              </a:rPr>
              <a:t> </a:t>
            </a:r>
            <a:r>
              <a:rPr lang="zh-CN" altLang="en-US" dirty="0"/>
              <a:t>图</a:t>
            </a:r>
            <a:r>
              <a:rPr lang="en-US" altLang="zh-CN" dirty="0"/>
              <a:t>2-1 </a:t>
            </a:r>
            <a:r>
              <a:rPr lang="zh-CN" altLang="en-US" dirty="0"/>
              <a:t>系统工作</a:t>
            </a:r>
            <a:r>
              <a:rPr lang="zh-CN" altLang="en-US" dirty="0" smtClean="0"/>
              <a:t>流程图</a:t>
            </a:r>
            <a:endParaRPr lang="en-US" altLang="zh-CN" dirty="0">
              <a:solidFill>
                <a:srgbClr val="FFFFFF">
                  <a:lumMod val="50000"/>
                </a:srgbClr>
              </a:solidFill>
              <a:latin typeface="微软雅黑" charset="0"/>
              <a:ea typeface="微软雅黑" charset="0"/>
            </a:endParaRPr>
          </a:p>
        </p:txBody>
      </p:sp>
      <p:sp>
        <p:nvSpPr>
          <p:cNvPr id="79" name="矩形 78"/>
          <p:cNvSpPr/>
          <p:nvPr/>
        </p:nvSpPr>
        <p:spPr>
          <a:xfrm>
            <a:off x="7257158" y="6402253"/>
            <a:ext cx="4812388" cy="605294"/>
          </a:xfrm>
          <a:prstGeom prst="rect">
            <a:avLst/>
          </a:prstGeom>
        </p:spPr>
        <p:txBody>
          <a:bodyPr wrap="square">
            <a:spAutoFit/>
          </a:bodyPr>
          <a:lstStyle/>
          <a:p>
            <a:pPr lvl="0" indent="720000" algn="just">
              <a:lnSpc>
                <a:spcPts val="2000"/>
              </a:lnSpc>
            </a:pPr>
            <a:r>
              <a:rPr lang="zh-CN" altLang="en-US" dirty="0"/>
              <a:t>图</a:t>
            </a:r>
            <a:r>
              <a:rPr lang="en-US" altLang="zh-CN" dirty="0"/>
              <a:t>2-2 </a:t>
            </a:r>
            <a:r>
              <a:rPr lang="zh-CN" altLang="en-US" dirty="0"/>
              <a:t>系统总体功能结构图</a:t>
            </a:r>
          </a:p>
          <a:p>
            <a:pPr lvl="0" indent="720000" algn="just">
              <a:lnSpc>
                <a:spcPts val="2000"/>
              </a:lnSpc>
            </a:pPr>
            <a:endParaRPr lang="zh-CN" altLang="en-US" dirty="0">
              <a:solidFill>
                <a:srgbClr val="FFFFFF">
                  <a:lumMod val="50000"/>
                </a:srgbClr>
              </a:solidFill>
              <a:latin typeface="微软雅黑" charset="0"/>
              <a:ea typeface="微软雅黑" charset="0"/>
            </a:endParaRPr>
          </a:p>
        </p:txBody>
      </p:sp>
    </p:spTree>
    <p:extLst>
      <p:ext uri="{BB962C8B-B14F-4D97-AF65-F5344CB8AC3E}">
        <p14:creationId xmlns:p14="http://schemas.microsoft.com/office/powerpoint/2010/main" val="1682085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PART</a:t>
            </a:r>
            <a:r>
              <a:rPr kumimoji="1" lang="zh-CN" altLang="en-US" dirty="0"/>
              <a:t> </a:t>
            </a:r>
            <a:r>
              <a:rPr kumimoji="1" lang="en-US" altLang="zh-CN" dirty="0" smtClean="0"/>
              <a:t>THREE</a:t>
            </a:r>
            <a:r>
              <a:rPr kumimoji="1" lang="zh-CN" altLang="en-US" dirty="0" smtClean="0"/>
              <a:t> 详细设计</a:t>
            </a:r>
            <a:endParaRPr kumimoji="1" lang="zh-CN" altLang="en-US" dirty="0"/>
          </a:p>
        </p:txBody>
      </p:sp>
      <p:sp>
        <p:nvSpPr>
          <p:cNvPr id="3" name="矩形 2"/>
          <p:cNvSpPr/>
          <p:nvPr/>
        </p:nvSpPr>
        <p:spPr>
          <a:xfrm>
            <a:off x="2055407" y="1193817"/>
            <a:ext cx="6965132" cy="1631216"/>
          </a:xfrm>
          <a:prstGeom prst="rect">
            <a:avLst/>
          </a:prstGeom>
        </p:spPr>
        <p:txBody>
          <a:bodyPr wrap="square">
            <a:spAutoFit/>
          </a:bodyPr>
          <a:lstStyle/>
          <a:p>
            <a:pPr indent="540000" algn="just">
              <a:lnSpc>
                <a:spcPts val="2000"/>
              </a:lnSpc>
              <a:spcAft>
                <a:spcPts val="0"/>
              </a:spcAft>
            </a:pPr>
            <a:r>
              <a:rPr lang="zh-CN" altLang="en-US" dirty="0"/>
              <a:t>系统采用</a:t>
            </a:r>
            <a:r>
              <a:rPr lang="en-US" altLang="zh-CN" dirty="0"/>
              <a:t>J2EE</a:t>
            </a:r>
            <a:r>
              <a:rPr lang="zh-CN" altLang="en-US" dirty="0"/>
              <a:t>的架构和</a:t>
            </a:r>
            <a:r>
              <a:rPr lang="en-US" altLang="zh-CN" dirty="0"/>
              <a:t>MVC`</a:t>
            </a:r>
            <a:r>
              <a:rPr lang="zh-CN" altLang="en-US" dirty="0"/>
              <a:t>模式，用</a:t>
            </a:r>
            <a:r>
              <a:rPr lang="en-US" altLang="zh-CN" dirty="0"/>
              <a:t>Spring Boot </a:t>
            </a:r>
            <a:r>
              <a:rPr lang="zh-CN" altLang="en-US" dirty="0"/>
              <a:t>框架作为一种轻量级的 </a:t>
            </a:r>
            <a:r>
              <a:rPr lang="en-US" altLang="zh-CN" dirty="0"/>
              <a:t>Java </a:t>
            </a:r>
            <a:r>
              <a:rPr lang="zh-CN" altLang="en-US" dirty="0"/>
              <a:t>开发框架，还使用</a:t>
            </a:r>
            <a:r>
              <a:rPr lang="en-US" altLang="zh-CN" dirty="0" err="1"/>
              <a:t>HanLP</a:t>
            </a:r>
            <a:r>
              <a:rPr lang="zh-CN" altLang="en-US" dirty="0"/>
              <a:t>汉语言处理包和</a:t>
            </a:r>
            <a:r>
              <a:rPr lang="en-US" altLang="zh-CN" dirty="0"/>
              <a:t>KUMO</a:t>
            </a:r>
            <a:r>
              <a:rPr lang="zh-CN" altLang="en-US" dirty="0"/>
              <a:t>词云生成框架，分别用来对新闻文本分词和生成词云图。系统采用</a:t>
            </a:r>
            <a:r>
              <a:rPr lang="en-US" altLang="zh-CN" dirty="0"/>
              <a:t>Maven</a:t>
            </a:r>
            <a:r>
              <a:rPr lang="zh-CN" altLang="en-US" dirty="0"/>
              <a:t>进行项目管理与构建，</a:t>
            </a:r>
            <a:r>
              <a:rPr lang="en-US" altLang="zh-CN" dirty="0"/>
              <a:t>Junit4</a:t>
            </a:r>
            <a:r>
              <a:rPr lang="zh-CN" altLang="en-US" dirty="0"/>
              <a:t>进行单元测试，而前端页面使用</a:t>
            </a:r>
            <a:r>
              <a:rPr lang="en-US" altLang="zh-CN" dirty="0"/>
              <a:t>Bootstrap</a:t>
            </a:r>
            <a:r>
              <a:rPr lang="zh-CN" altLang="en-US" dirty="0"/>
              <a:t>进行设计，前端框架</a:t>
            </a:r>
            <a:r>
              <a:rPr lang="en-US" altLang="zh-CN" dirty="0" err="1"/>
              <a:t>Echarts</a:t>
            </a:r>
            <a:r>
              <a:rPr lang="zh-CN" altLang="en-US" dirty="0"/>
              <a:t>进行图表展示以及热点地点的突出显示。</a:t>
            </a:r>
            <a:endParaRPr lang="zh-CN" altLang="zh-CN" dirty="0"/>
          </a:p>
        </p:txBody>
      </p:sp>
      <p:grpSp>
        <p:nvGrpSpPr>
          <p:cNvPr id="4" name="组合 3"/>
          <p:cNvGrpSpPr/>
          <p:nvPr/>
        </p:nvGrpSpPr>
        <p:grpSpPr>
          <a:xfrm>
            <a:off x="5249334" y="3735701"/>
            <a:ext cx="1674644" cy="1444918"/>
            <a:chOff x="5326822" y="1980102"/>
            <a:chExt cx="1674644" cy="1444918"/>
          </a:xfrm>
        </p:grpSpPr>
        <p:sp>
          <p:nvSpPr>
            <p:cNvPr id="5" name="六边形 4"/>
            <p:cNvSpPr/>
            <p:nvPr/>
          </p:nvSpPr>
          <p:spPr>
            <a:xfrm>
              <a:off x="5326822" y="1980102"/>
              <a:ext cx="1674644" cy="1444918"/>
            </a:xfrm>
            <a:prstGeom prst="hexagon">
              <a:avLst/>
            </a:prstGeom>
            <a:solidFill>
              <a:sysClr val="window" lastClr="CCE8CF">
                <a:alpha val="60000"/>
              </a:sysClr>
            </a:solidFill>
            <a:ln w="12700" cap="flat" cmpd="sng" algn="ctr">
              <a:noFill/>
              <a:prstDash val="solid"/>
              <a:miter lim="800000"/>
            </a:ln>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 lastClr="CCE8CF"/>
                </a:solidFill>
                <a:effectLst/>
                <a:uLnTx/>
                <a:uFillTx/>
                <a:latin typeface="Calibri"/>
                <a:ea typeface="微软雅黑"/>
              </a:endParaRPr>
            </a:p>
          </p:txBody>
        </p:sp>
        <p:sp>
          <p:nvSpPr>
            <p:cNvPr id="6" name="Rectangle 3"/>
            <p:cNvSpPr>
              <a:spLocks noChangeArrowheads="1"/>
            </p:cNvSpPr>
            <p:nvPr/>
          </p:nvSpPr>
          <p:spPr bwMode="auto">
            <a:xfrm>
              <a:off x="5992386" y="2458879"/>
              <a:ext cx="343517" cy="343517"/>
            </a:xfrm>
            <a:prstGeom prst="rect">
              <a:avLst/>
            </a:prstGeom>
            <a:noFill/>
            <a:ln w="12700" cap="flat" cmpd="sng" algn="ctr">
              <a:noFill/>
              <a:prstDash val="solid"/>
              <a:miter lim="800000"/>
            </a:ln>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600" b="1" i="0" u="none" strike="noStrike" kern="1200" cap="none" spc="0" normalizeH="0" baseline="0" noProof="0" dirty="0" smtClean="0">
                  <a:ln>
                    <a:noFill/>
                  </a:ln>
                  <a:solidFill>
                    <a:srgbClr val="278D8B"/>
                  </a:solidFill>
                  <a:effectLst/>
                  <a:uLnTx/>
                  <a:uFillTx/>
                  <a:latin typeface="Calibri"/>
                  <a:ea typeface="微软雅黑"/>
                </a:rPr>
                <a:t>2</a:t>
              </a:r>
              <a:endParaRPr kumimoji="0" lang="zh-CN" altLang="en-US" sz="6600" b="1" i="0" u="none" strike="noStrike" kern="1200" cap="none" spc="0" normalizeH="0" baseline="0" noProof="0" dirty="0">
                <a:ln>
                  <a:noFill/>
                </a:ln>
                <a:solidFill>
                  <a:srgbClr val="278D8B"/>
                </a:solidFill>
                <a:effectLst/>
                <a:uLnTx/>
                <a:uFillTx/>
                <a:latin typeface="Calibri"/>
                <a:ea typeface="微软雅黑"/>
              </a:endParaRPr>
            </a:p>
          </p:txBody>
        </p:sp>
      </p:grpSp>
      <p:grpSp>
        <p:nvGrpSpPr>
          <p:cNvPr id="7" name="组合 6"/>
          <p:cNvGrpSpPr/>
          <p:nvPr/>
        </p:nvGrpSpPr>
        <p:grpSpPr>
          <a:xfrm>
            <a:off x="6664193" y="4532231"/>
            <a:ext cx="1674644" cy="1442771"/>
            <a:chOff x="6741681" y="2776632"/>
            <a:chExt cx="1674644" cy="1442771"/>
          </a:xfrm>
        </p:grpSpPr>
        <p:sp>
          <p:nvSpPr>
            <p:cNvPr id="8" name="六边形 7"/>
            <p:cNvSpPr/>
            <p:nvPr/>
          </p:nvSpPr>
          <p:spPr>
            <a:xfrm>
              <a:off x="6741681" y="2776632"/>
              <a:ext cx="1674644" cy="1442771"/>
            </a:xfrm>
            <a:prstGeom prst="hexagon">
              <a:avLst/>
            </a:prstGeom>
            <a:solidFill>
              <a:sysClr val="window" lastClr="CCE8CF">
                <a:alpha val="60000"/>
              </a:sysClr>
            </a:solidFill>
            <a:ln w="12700" cap="flat" cmpd="sng" algn="ctr">
              <a:noFill/>
              <a:prstDash val="solid"/>
              <a:miter lim="800000"/>
            </a:ln>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 lastClr="CCE8CF"/>
                </a:solidFill>
                <a:effectLst/>
                <a:uLnTx/>
                <a:uFillTx/>
                <a:latin typeface="Calibri"/>
                <a:ea typeface="微软雅黑"/>
              </a:endParaRPr>
            </a:p>
          </p:txBody>
        </p:sp>
        <p:sp>
          <p:nvSpPr>
            <p:cNvPr id="9" name="Rectangle 3"/>
            <p:cNvSpPr>
              <a:spLocks noChangeArrowheads="1"/>
            </p:cNvSpPr>
            <p:nvPr/>
          </p:nvSpPr>
          <p:spPr bwMode="auto">
            <a:xfrm>
              <a:off x="7407245" y="3326259"/>
              <a:ext cx="343517" cy="343517"/>
            </a:xfrm>
            <a:prstGeom prst="rect">
              <a:avLst/>
            </a:prstGeom>
            <a:noFill/>
            <a:ln w="12700" cap="flat" cmpd="sng" algn="ctr">
              <a:noFill/>
              <a:prstDash val="solid"/>
              <a:miter lim="800000"/>
            </a:ln>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600" b="1" i="0" u="none" strike="noStrike" kern="1200" cap="none" spc="0" normalizeH="0" baseline="0" noProof="0" dirty="0" smtClean="0">
                  <a:ln>
                    <a:noFill/>
                  </a:ln>
                  <a:solidFill>
                    <a:srgbClr val="278D8B"/>
                  </a:solidFill>
                  <a:effectLst/>
                  <a:uLnTx/>
                  <a:uFillTx/>
                  <a:latin typeface="Calibri"/>
                  <a:ea typeface="微软雅黑"/>
                </a:rPr>
                <a:t>3</a:t>
              </a:r>
              <a:endParaRPr kumimoji="0" lang="zh-CN" altLang="en-US" sz="6600" b="1" i="0" u="none" strike="noStrike" kern="1200" cap="none" spc="0" normalizeH="0" baseline="0" noProof="0" dirty="0">
                <a:ln>
                  <a:noFill/>
                </a:ln>
                <a:solidFill>
                  <a:srgbClr val="278D8B"/>
                </a:solidFill>
                <a:effectLst/>
                <a:uLnTx/>
                <a:uFillTx/>
                <a:latin typeface="Calibri"/>
                <a:ea typeface="微软雅黑"/>
              </a:endParaRPr>
            </a:p>
          </p:txBody>
        </p:sp>
      </p:grpSp>
      <p:grpSp>
        <p:nvGrpSpPr>
          <p:cNvPr id="10" name="组合 9"/>
          <p:cNvGrpSpPr/>
          <p:nvPr/>
        </p:nvGrpSpPr>
        <p:grpSpPr>
          <a:xfrm>
            <a:off x="5249334" y="5307291"/>
            <a:ext cx="1674644" cy="1444918"/>
            <a:chOff x="5326822" y="3551692"/>
            <a:chExt cx="1674644" cy="1444918"/>
          </a:xfrm>
        </p:grpSpPr>
        <p:sp>
          <p:nvSpPr>
            <p:cNvPr id="11" name="六边形 10"/>
            <p:cNvSpPr/>
            <p:nvPr/>
          </p:nvSpPr>
          <p:spPr>
            <a:xfrm>
              <a:off x="5326822" y="3551692"/>
              <a:ext cx="1674644" cy="1444918"/>
            </a:xfrm>
            <a:prstGeom prst="hexagon">
              <a:avLst/>
            </a:prstGeom>
            <a:solidFill>
              <a:sysClr val="window" lastClr="CCE8CF">
                <a:alpha val="60000"/>
              </a:sysClr>
            </a:solidFill>
            <a:ln w="12700" cap="flat" cmpd="sng" algn="ctr">
              <a:noFill/>
              <a:prstDash val="solid"/>
              <a:miter lim="800000"/>
            </a:ln>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 lastClr="CCE8CF"/>
                </a:solidFill>
                <a:effectLst/>
                <a:uLnTx/>
                <a:uFillTx/>
                <a:latin typeface="Calibri"/>
                <a:ea typeface="微软雅黑"/>
              </a:endParaRPr>
            </a:p>
          </p:txBody>
        </p:sp>
        <p:sp>
          <p:nvSpPr>
            <p:cNvPr id="12" name="Rectangle 3"/>
            <p:cNvSpPr>
              <a:spLocks noChangeArrowheads="1"/>
            </p:cNvSpPr>
            <p:nvPr/>
          </p:nvSpPr>
          <p:spPr bwMode="auto">
            <a:xfrm>
              <a:off x="5992386" y="4051939"/>
              <a:ext cx="343517" cy="343517"/>
            </a:xfrm>
            <a:prstGeom prst="rect">
              <a:avLst/>
            </a:prstGeom>
            <a:noFill/>
            <a:ln w="12700" cap="flat" cmpd="sng" algn="ctr">
              <a:noFill/>
              <a:prstDash val="solid"/>
              <a:miter lim="800000"/>
            </a:ln>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600" b="1" i="0" u="none" strike="noStrike" kern="1200" cap="none" spc="0" normalizeH="0" baseline="0" noProof="0" dirty="0" smtClean="0">
                  <a:ln>
                    <a:noFill/>
                  </a:ln>
                  <a:solidFill>
                    <a:srgbClr val="278D8B"/>
                  </a:solidFill>
                  <a:effectLst/>
                  <a:uLnTx/>
                  <a:uFillTx/>
                  <a:latin typeface="Calibri"/>
                  <a:ea typeface="微软雅黑"/>
                </a:rPr>
                <a:t>4</a:t>
              </a:r>
              <a:endParaRPr kumimoji="0" lang="zh-CN" altLang="en-US" sz="6600" b="1" i="0" u="none" strike="noStrike" kern="1200" cap="none" spc="0" normalizeH="0" baseline="0" noProof="0" dirty="0">
                <a:ln>
                  <a:noFill/>
                </a:ln>
                <a:solidFill>
                  <a:srgbClr val="278D8B"/>
                </a:solidFill>
                <a:effectLst/>
                <a:uLnTx/>
                <a:uFillTx/>
                <a:latin typeface="Calibri"/>
                <a:ea typeface="微软雅黑"/>
              </a:endParaRPr>
            </a:p>
          </p:txBody>
        </p:sp>
      </p:grpSp>
      <p:grpSp>
        <p:nvGrpSpPr>
          <p:cNvPr id="13" name="组合 12"/>
          <p:cNvGrpSpPr/>
          <p:nvPr/>
        </p:nvGrpSpPr>
        <p:grpSpPr>
          <a:xfrm>
            <a:off x="3834473" y="4517202"/>
            <a:ext cx="1674644" cy="1442771"/>
            <a:chOff x="3911961" y="2761603"/>
            <a:chExt cx="1674644" cy="1442771"/>
          </a:xfrm>
        </p:grpSpPr>
        <p:sp>
          <p:nvSpPr>
            <p:cNvPr id="14" name="六边形 13"/>
            <p:cNvSpPr/>
            <p:nvPr/>
          </p:nvSpPr>
          <p:spPr>
            <a:xfrm>
              <a:off x="3911961" y="2761603"/>
              <a:ext cx="1674644" cy="1442771"/>
            </a:xfrm>
            <a:prstGeom prst="hexagon">
              <a:avLst/>
            </a:prstGeom>
            <a:solidFill>
              <a:sysClr val="window" lastClr="CCE8CF">
                <a:alpha val="60000"/>
              </a:sysClr>
            </a:solidFill>
            <a:ln w="12700" cap="flat" cmpd="sng" algn="ctr">
              <a:noFill/>
              <a:prstDash val="solid"/>
              <a:miter lim="800000"/>
            </a:ln>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 lastClr="CCE8CF"/>
                </a:solidFill>
                <a:effectLst/>
                <a:uLnTx/>
                <a:uFillTx/>
                <a:latin typeface="Calibri"/>
                <a:ea typeface="微软雅黑"/>
              </a:endParaRPr>
            </a:p>
          </p:txBody>
        </p:sp>
        <p:sp>
          <p:nvSpPr>
            <p:cNvPr id="15" name="Rectangle 3"/>
            <p:cNvSpPr>
              <a:spLocks noChangeArrowheads="1"/>
            </p:cNvSpPr>
            <p:nvPr/>
          </p:nvSpPr>
          <p:spPr bwMode="auto">
            <a:xfrm>
              <a:off x="4596849" y="3311230"/>
              <a:ext cx="343517" cy="343517"/>
            </a:xfrm>
            <a:prstGeom prst="rect">
              <a:avLst/>
            </a:prstGeom>
            <a:noFill/>
            <a:ln w="12700" cap="flat" cmpd="sng" algn="ctr">
              <a:noFill/>
              <a:prstDash val="solid"/>
              <a:miter lim="800000"/>
            </a:ln>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600" b="1" i="0" u="none" strike="noStrike" kern="1200" cap="none" spc="0" normalizeH="0" baseline="0" noProof="0" dirty="0" smtClean="0">
                  <a:ln>
                    <a:noFill/>
                  </a:ln>
                  <a:solidFill>
                    <a:srgbClr val="278D8B"/>
                  </a:solidFill>
                  <a:effectLst/>
                  <a:uLnTx/>
                  <a:uFillTx/>
                  <a:latin typeface="Calibri"/>
                  <a:ea typeface="微软雅黑"/>
                </a:rPr>
                <a:t>1</a:t>
              </a:r>
              <a:endParaRPr kumimoji="0" lang="zh-CN" altLang="en-US" sz="6600" b="1" i="0" u="none" strike="noStrike" kern="1200" cap="none" spc="0" normalizeH="0" baseline="0" noProof="0" dirty="0">
                <a:ln>
                  <a:noFill/>
                </a:ln>
                <a:solidFill>
                  <a:srgbClr val="278D8B"/>
                </a:solidFill>
                <a:effectLst/>
                <a:uLnTx/>
                <a:uFillTx/>
                <a:latin typeface="Calibri"/>
                <a:ea typeface="微软雅黑"/>
              </a:endParaRPr>
            </a:p>
          </p:txBody>
        </p:sp>
      </p:grpSp>
      <p:grpSp>
        <p:nvGrpSpPr>
          <p:cNvPr id="16" name="组合 15"/>
          <p:cNvGrpSpPr/>
          <p:nvPr/>
        </p:nvGrpSpPr>
        <p:grpSpPr>
          <a:xfrm>
            <a:off x="6638429" y="3735701"/>
            <a:ext cx="2896277" cy="695622"/>
            <a:chOff x="6715917" y="1980102"/>
            <a:chExt cx="2896277" cy="695622"/>
          </a:xfrm>
        </p:grpSpPr>
        <p:sp>
          <p:nvSpPr>
            <p:cNvPr id="17" name="平行四边形 16"/>
            <p:cNvSpPr/>
            <p:nvPr/>
          </p:nvSpPr>
          <p:spPr>
            <a:xfrm flipH="1">
              <a:off x="6715917" y="1980102"/>
              <a:ext cx="2896277" cy="695622"/>
            </a:xfrm>
            <a:prstGeom prst="parallelogram">
              <a:avLst>
                <a:gd name="adj" fmla="val 49802"/>
              </a:avLst>
            </a:prstGeom>
            <a:noFill/>
            <a:ln w="19050" cap="flat" cmpd="sng" algn="ctr">
              <a:solidFill>
                <a:sysClr val="window" lastClr="CCE8CF"/>
              </a:solidFill>
              <a:prstDash val="solid"/>
              <a:miter lim="800000"/>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微软雅黑"/>
              </a:endParaRPr>
            </a:p>
          </p:txBody>
        </p:sp>
        <p:sp>
          <p:nvSpPr>
            <p:cNvPr id="18" name="矩形 17"/>
            <p:cNvSpPr>
              <a:spLocks noChangeArrowheads="1"/>
            </p:cNvSpPr>
            <p:nvPr/>
          </p:nvSpPr>
          <p:spPr bwMode="auto">
            <a:xfrm>
              <a:off x="7012200" y="2081011"/>
              <a:ext cx="90762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err="1" smtClean="0">
                  <a:ln>
                    <a:noFill/>
                  </a:ln>
                  <a:solidFill>
                    <a:srgbClr val="37C7C4"/>
                  </a:solidFill>
                  <a:effectLst/>
                  <a:uLnTx/>
                  <a:uFillTx/>
                  <a:latin typeface="Century Gothic" panose="020B0502020202020204" pitchFamily="34" charset="0"/>
                  <a:ea typeface="微软雅黑"/>
                </a:rPr>
                <a:t>Jsoup</a:t>
              </a:r>
              <a:endParaRPr kumimoji="0" lang="zh-CN" altLang="en-US" sz="2000" b="1" i="0" u="none" strike="noStrike" kern="1200" cap="none" spc="0" normalizeH="0" baseline="0" noProof="0" dirty="0" smtClean="0">
                <a:ln>
                  <a:noFill/>
                </a:ln>
                <a:solidFill>
                  <a:srgbClr val="37C7C4"/>
                </a:solidFill>
                <a:effectLst/>
                <a:uLnTx/>
                <a:uFillTx/>
                <a:latin typeface="Century Gothic" panose="020B0502020202020204" pitchFamily="34" charset="0"/>
                <a:ea typeface="微软雅黑"/>
              </a:endParaRPr>
            </a:p>
          </p:txBody>
        </p:sp>
      </p:grpSp>
      <p:grpSp>
        <p:nvGrpSpPr>
          <p:cNvPr id="19" name="组合 18"/>
          <p:cNvGrpSpPr/>
          <p:nvPr/>
        </p:nvGrpSpPr>
        <p:grpSpPr>
          <a:xfrm>
            <a:off x="8061877" y="4530084"/>
            <a:ext cx="2896275" cy="695622"/>
            <a:chOff x="8139365" y="2774485"/>
            <a:chExt cx="2896275" cy="695622"/>
          </a:xfrm>
        </p:grpSpPr>
        <p:sp>
          <p:nvSpPr>
            <p:cNvPr id="20" name="平行四边形 19"/>
            <p:cNvSpPr>
              <a:spLocks noChangeArrowheads="1"/>
            </p:cNvSpPr>
            <p:nvPr/>
          </p:nvSpPr>
          <p:spPr bwMode="auto">
            <a:xfrm flipH="1">
              <a:off x="8139365" y="2774485"/>
              <a:ext cx="2896275" cy="695622"/>
            </a:xfrm>
            <a:prstGeom prst="parallelogram">
              <a:avLst>
                <a:gd name="adj" fmla="val 49828"/>
              </a:avLst>
            </a:prstGeom>
            <a:noFill/>
            <a:ln w="19050">
              <a:solidFill>
                <a:sysClr val="window" lastClr="CCE8CF"/>
              </a:solidFill>
              <a:round/>
              <a:headEnd type="oval" w="med" len="me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smtClean="0">
                <a:ln>
                  <a:noFill/>
                </a:ln>
                <a:solidFill>
                  <a:prstClr val="black"/>
                </a:solidFill>
                <a:effectLst/>
                <a:uLnTx/>
                <a:uFillTx/>
                <a:latin typeface="Calibri"/>
                <a:ea typeface="微软雅黑"/>
              </a:endParaRPr>
            </a:p>
          </p:txBody>
        </p:sp>
        <p:sp>
          <p:nvSpPr>
            <p:cNvPr id="21" name="矩形 20"/>
            <p:cNvSpPr>
              <a:spLocks noChangeArrowheads="1"/>
            </p:cNvSpPr>
            <p:nvPr/>
          </p:nvSpPr>
          <p:spPr bwMode="auto">
            <a:xfrm>
              <a:off x="8437795" y="2914039"/>
              <a:ext cx="247856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000" b="1" i="0" u="none" strike="noStrike" kern="1200" cap="none" spc="0" normalizeH="0" baseline="0" noProof="0" dirty="0" err="1" smtClean="0">
                  <a:ln>
                    <a:noFill/>
                  </a:ln>
                  <a:solidFill>
                    <a:srgbClr val="37C7C4"/>
                  </a:solidFill>
                  <a:effectLst/>
                  <a:uLnTx/>
                  <a:uFillTx/>
                  <a:latin typeface="Century Gothic" panose="020B0502020202020204" pitchFamily="34" charset="0"/>
                  <a:ea typeface="微软雅黑"/>
                </a:rPr>
                <a:t>HanLP</a:t>
              </a:r>
              <a:r>
                <a:rPr kumimoji="0" lang="zh-CN" altLang="en-US" sz="2000" b="1" i="0" u="none" strike="noStrike" kern="1200" cap="none" spc="0" normalizeH="0" baseline="0" noProof="0" dirty="0" smtClean="0">
                  <a:ln>
                    <a:noFill/>
                  </a:ln>
                  <a:solidFill>
                    <a:srgbClr val="37C7C4"/>
                  </a:solidFill>
                  <a:effectLst/>
                  <a:uLnTx/>
                  <a:uFillTx/>
                  <a:latin typeface="Century Gothic" panose="020B0502020202020204" pitchFamily="34" charset="0"/>
                  <a:ea typeface="微软雅黑"/>
                </a:rPr>
                <a:t>汉语言处理包</a:t>
              </a:r>
            </a:p>
          </p:txBody>
        </p:sp>
      </p:grpSp>
      <p:grpSp>
        <p:nvGrpSpPr>
          <p:cNvPr id="22" name="组合 21"/>
          <p:cNvGrpSpPr/>
          <p:nvPr/>
        </p:nvGrpSpPr>
        <p:grpSpPr>
          <a:xfrm>
            <a:off x="2732591" y="6029750"/>
            <a:ext cx="2967355" cy="695622"/>
            <a:chOff x="3016671" y="4274151"/>
            <a:chExt cx="2967355" cy="695622"/>
          </a:xfrm>
        </p:grpSpPr>
        <p:sp>
          <p:nvSpPr>
            <p:cNvPr id="23" name="平行四边形 22"/>
            <p:cNvSpPr>
              <a:spLocks noChangeArrowheads="1"/>
            </p:cNvSpPr>
            <p:nvPr/>
          </p:nvSpPr>
          <p:spPr bwMode="auto">
            <a:xfrm flipH="1">
              <a:off x="3087751" y="4274151"/>
              <a:ext cx="2896275" cy="695622"/>
            </a:xfrm>
            <a:prstGeom prst="parallelogram">
              <a:avLst>
                <a:gd name="adj" fmla="val 49828"/>
              </a:avLst>
            </a:prstGeom>
            <a:noFill/>
            <a:ln w="19050">
              <a:solidFill>
                <a:sysClr val="window" lastClr="CCE8CF"/>
              </a:solidFill>
              <a:round/>
              <a:headEnd/>
              <a:tailEnd type="oval"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smtClean="0">
                <a:ln>
                  <a:noFill/>
                </a:ln>
                <a:solidFill>
                  <a:prstClr val="black"/>
                </a:solidFill>
                <a:effectLst/>
                <a:uLnTx/>
                <a:uFillTx/>
                <a:latin typeface="Calibri"/>
                <a:ea typeface="微软雅黑"/>
              </a:endParaRPr>
            </a:p>
          </p:txBody>
        </p:sp>
        <p:sp>
          <p:nvSpPr>
            <p:cNvPr id="24" name="矩形 23"/>
            <p:cNvSpPr>
              <a:spLocks noChangeArrowheads="1"/>
            </p:cNvSpPr>
            <p:nvPr/>
          </p:nvSpPr>
          <p:spPr bwMode="auto">
            <a:xfrm>
              <a:off x="3016671" y="4436247"/>
              <a:ext cx="274786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dirty="0" smtClean="0">
                  <a:solidFill>
                    <a:srgbClr val="37C7C4"/>
                  </a:solidFill>
                  <a:latin typeface="Century Gothic" panose="020B0502020202020204" pitchFamily="34" charset="0"/>
                  <a:ea typeface="微软雅黑"/>
                </a:rPr>
                <a:t>KUMO</a:t>
              </a:r>
              <a:r>
                <a:rPr lang="zh-CN" altLang="en-US" sz="2000" b="1" dirty="0" smtClean="0">
                  <a:solidFill>
                    <a:srgbClr val="37C7C4"/>
                  </a:solidFill>
                  <a:latin typeface="Century Gothic" panose="020B0502020202020204" pitchFamily="34" charset="0"/>
                  <a:ea typeface="微软雅黑"/>
                </a:rPr>
                <a:t>词云图生成框架</a:t>
              </a:r>
              <a:endParaRPr kumimoji="0" lang="zh-CN" altLang="en-US" sz="2000" b="1" i="0" u="none" strike="noStrike" kern="1200" cap="none" spc="0" normalizeH="0" baseline="0" noProof="0" dirty="0" smtClean="0">
                <a:ln>
                  <a:noFill/>
                </a:ln>
                <a:solidFill>
                  <a:srgbClr val="37C7C4"/>
                </a:solidFill>
                <a:effectLst/>
                <a:uLnTx/>
                <a:uFillTx/>
                <a:latin typeface="Century Gothic" panose="020B0502020202020204" pitchFamily="34" charset="0"/>
                <a:ea typeface="微软雅黑"/>
              </a:endParaRPr>
            </a:p>
          </p:txBody>
        </p:sp>
      </p:grpSp>
      <p:grpSp>
        <p:nvGrpSpPr>
          <p:cNvPr id="25" name="组合 24"/>
          <p:cNvGrpSpPr/>
          <p:nvPr/>
        </p:nvGrpSpPr>
        <p:grpSpPr>
          <a:xfrm>
            <a:off x="1219452" y="5268645"/>
            <a:ext cx="2896277" cy="697769"/>
            <a:chOff x="1296940" y="3513046"/>
            <a:chExt cx="2896277" cy="697769"/>
          </a:xfrm>
        </p:grpSpPr>
        <p:sp>
          <p:nvSpPr>
            <p:cNvPr id="26" name="平行四边形 25"/>
            <p:cNvSpPr>
              <a:spLocks noChangeArrowheads="1"/>
            </p:cNvSpPr>
            <p:nvPr/>
          </p:nvSpPr>
          <p:spPr bwMode="auto">
            <a:xfrm flipH="1">
              <a:off x="1296940" y="3513046"/>
              <a:ext cx="2896277" cy="697769"/>
            </a:xfrm>
            <a:prstGeom prst="parallelogram">
              <a:avLst>
                <a:gd name="adj" fmla="val 49675"/>
              </a:avLst>
            </a:prstGeom>
            <a:noFill/>
            <a:ln w="19050">
              <a:solidFill>
                <a:sysClr val="window" lastClr="CCE8CF"/>
              </a:solidFill>
              <a:round/>
              <a:headEnd type="oval" w="med" len="me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smtClean="0">
                <a:ln>
                  <a:noFill/>
                </a:ln>
                <a:solidFill>
                  <a:prstClr val="black"/>
                </a:solidFill>
                <a:effectLst/>
                <a:uLnTx/>
                <a:uFillTx/>
                <a:latin typeface="Calibri"/>
                <a:ea typeface="微软雅黑"/>
              </a:endParaRPr>
            </a:p>
          </p:txBody>
        </p:sp>
        <p:sp>
          <p:nvSpPr>
            <p:cNvPr id="27" name="矩形 26"/>
            <p:cNvSpPr>
              <a:spLocks noChangeArrowheads="1"/>
            </p:cNvSpPr>
            <p:nvPr/>
          </p:nvSpPr>
          <p:spPr bwMode="auto">
            <a:xfrm>
              <a:off x="1571753" y="3648306"/>
              <a:ext cx="157927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000" b="1" noProof="0" dirty="0" smtClean="0">
                  <a:solidFill>
                    <a:srgbClr val="37C7C4"/>
                  </a:solidFill>
                  <a:latin typeface="Century Gothic" panose="020B0502020202020204" pitchFamily="34" charset="0"/>
                  <a:ea typeface="微软雅黑"/>
                </a:rPr>
                <a:t>Spring Boot</a:t>
              </a:r>
              <a:endParaRPr kumimoji="0" lang="zh-CN" altLang="en-US" sz="2000" b="1" i="0" u="none" strike="noStrike" kern="1200" cap="none" spc="0" normalizeH="0" baseline="0" noProof="0" dirty="0" smtClean="0">
                <a:ln>
                  <a:noFill/>
                </a:ln>
                <a:solidFill>
                  <a:srgbClr val="37C7C4"/>
                </a:solidFill>
                <a:effectLst/>
                <a:uLnTx/>
                <a:uFillTx/>
                <a:latin typeface="Century Gothic" panose="020B0502020202020204" pitchFamily="34" charset="0"/>
                <a:ea typeface="微软雅黑"/>
              </a:endParaRPr>
            </a:p>
          </p:txBody>
        </p:sp>
      </p:grpSp>
      <p:sp>
        <p:nvSpPr>
          <p:cNvPr id="28" name="矩形 27"/>
          <p:cNvSpPr>
            <a:spLocks noChangeArrowheads="1"/>
          </p:cNvSpPr>
          <p:nvPr/>
        </p:nvSpPr>
        <p:spPr bwMode="auto">
          <a:xfrm>
            <a:off x="8573767" y="5350744"/>
            <a:ext cx="336415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600" b="0" i="0" u="none" strike="noStrike" kern="1200" cap="none" spc="0" normalizeH="0" baseline="0" noProof="0" dirty="0" smtClean="0">
                <a:ln>
                  <a:noFill/>
                </a:ln>
                <a:solidFill>
                  <a:sysClr val="window" lastClr="CCE8CF"/>
                </a:solidFill>
                <a:effectLst/>
                <a:uLnTx/>
                <a:uFillTx/>
                <a:latin typeface="微软雅黑" panose="020B0503020204020204" pitchFamily="34" charset="-122"/>
                <a:ea typeface="微软雅黑" panose="020B0503020204020204" pitchFamily="34" charset="-122"/>
                <a:cs typeface="Arial" panose="020B0604020202020204" pitchFamily="34" charset="0"/>
              </a:rPr>
              <a:t>顶部“开始”面板中可以对字体、字号、颜色、行距等进行修改。</a:t>
            </a:r>
            <a:endParaRPr kumimoji="0" lang="zh-CN" altLang="en-US" sz="1600" b="0" i="0" u="none" strike="noStrike" kern="1200" cap="none" spc="0" normalizeH="0" baseline="0" noProof="0" dirty="0">
              <a:ln>
                <a:noFill/>
              </a:ln>
              <a:solidFill>
                <a:sysClr val="window" lastClr="CCE8CF"/>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1662981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0" y="25399"/>
            <a:ext cx="3303395" cy="389467"/>
          </a:xfrm>
        </p:spPr>
        <p:txBody>
          <a:bodyPr/>
          <a:lstStyle/>
          <a:p>
            <a:pPr algn="l"/>
            <a:r>
              <a:rPr kumimoji="1" lang="en-US" altLang="zh-CN" dirty="0"/>
              <a:t>PART THREE </a:t>
            </a:r>
            <a:r>
              <a:rPr kumimoji="1" lang="zh-CN" altLang="en-US" dirty="0"/>
              <a:t>详细设计</a:t>
            </a:r>
          </a:p>
        </p:txBody>
      </p:sp>
      <p:sp>
        <p:nvSpPr>
          <p:cNvPr id="152" name="矩形 151"/>
          <p:cNvSpPr>
            <a:spLocks noChangeArrowheads="1"/>
          </p:cNvSpPr>
          <p:nvPr/>
        </p:nvSpPr>
        <p:spPr bwMode="auto">
          <a:xfrm>
            <a:off x="1973203" y="5070869"/>
            <a:ext cx="336415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600" b="0" i="0" u="none" strike="noStrike" kern="1200" cap="none" spc="0" normalizeH="0" baseline="0" noProof="0" dirty="0" smtClean="0">
                <a:ln>
                  <a:noFill/>
                </a:ln>
                <a:solidFill>
                  <a:sysClr val="window" lastClr="CCE8CF"/>
                </a:solidFill>
                <a:effectLst/>
                <a:uLnTx/>
                <a:uFillTx/>
                <a:latin typeface="微软雅黑" panose="020B0503020204020204" pitchFamily="34" charset="-122"/>
                <a:ea typeface="微软雅黑" panose="020B0503020204020204" pitchFamily="34" charset="-122"/>
                <a:cs typeface="Arial" panose="020B0604020202020204" pitchFamily="34" charset="0"/>
              </a:rPr>
              <a:t>顶部“开始”面板中可以对字体、字号、颜色、行距等进行修改。</a:t>
            </a:r>
            <a:endParaRPr kumimoji="0" lang="zh-CN" altLang="en-US" sz="1600" b="0" i="0" u="none" strike="noStrike" kern="1200" cap="none" spc="0" normalizeH="0" baseline="0" noProof="0" dirty="0">
              <a:ln>
                <a:noFill/>
              </a:ln>
              <a:solidFill>
                <a:sysClr val="window" lastClr="CCE8CF"/>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153" name="矩形 152"/>
          <p:cNvSpPr>
            <a:spLocks noChangeArrowheads="1"/>
          </p:cNvSpPr>
          <p:nvPr/>
        </p:nvSpPr>
        <p:spPr bwMode="auto">
          <a:xfrm>
            <a:off x="425837" y="2594844"/>
            <a:ext cx="330378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600" b="0" i="0" u="none" strike="noStrike" kern="1200" cap="none" spc="0" normalizeH="0" baseline="0" noProof="0" dirty="0" smtClean="0">
                <a:ln>
                  <a:noFill/>
                </a:ln>
                <a:solidFill>
                  <a:sysClr val="window" lastClr="CCE8CF"/>
                </a:solidFill>
                <a:effectLst/>
                <a:uLnTx/>
                <a:uFillTx/>
                <a:latin typeface="微软雅黑" panose="020B0503020204020204" pitchFamily="34" charset="-122"/>
                <a:ea typeface="微软雅黑" panose="020B0503020204020204" pitchFamily="34" charset="-122"/>
                <a:cs typeface="Arial" panose="020B0604020202020204" pitchFamily="34" charset="0"/>
              </a:rPr>
              <a:t>顶部“开始”面板中可以对字体、字号、颜色、行距等进行修改。</a:t>
            </a:r>
            <a:endParaRPr kumimoji="0" lang="zh-CN" altLang="en-US" sz="1600" b="0" i="0" u="none" strike="noStrike" kern="1200" cap="none" spc="0" normalizeH="0" baseline="0" noProof="0" dirty="0">
              <a:ln>
                <a:noFill/>
              </a:ln>
              <a:solidFill>
                <a:sysClr val="window" lastClr="CCE8CF"/>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154" name="矩形 153"/>
          <p:cNvSpPr>
            <a:spLocks noChangeArrowheads="1"/>
          </p:cNvSpPr>
          <p:nvPr/>
        </p:nvSpPr>
        <p:spPr bwMode="auto">
          <a:xfrm>
            <a:off x="5768989" y="884877"/>
            <a:ext cx="336415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1600" b="0" i="0" u="none" strike="noStrike" kern="1200" cap="none" spc="0" normalizeH="0" baseline="0" noProof="0" dirty="0" smtClean="0">
                <a:ln>
                  <a:noFill/>
                </a:ln>
                <a:solidFill>
                  <a:sysClr val="window" lastClr="CCE8CF"/>
                </a:solidFill>
                <a:effectLst/>
                <a:uLnTx/>
                <a:uFillTx/>
                <a:latin typeface="微软雅黑" panose="020B0503020204020204" pitchFamily="34" charset="-122"/>
                <a:ea typeface="微软雅黑" panose="020B0503020204020204" pitchFamily="34" charset="-122"/>
                <a:cs typeface="Arial" panose="020B0604020202020204" pitchFamily="34" charset="0"/>
              </a:rPr>
              <a:t>顶部“开始”面板中可以对字体、字号、颜色、行距等进行修改。</a:t>
            </a:r>
            <a:endParaRPr kumimoji="0" lang="zh-CN" altLang="en-US" sz="1600" b="0" i="0" u="none" strike="noStrike" kern="1200" cap="none" spc="0" normalizeH="0" baseline="0" noProof="0" dirty="0">
              <a:ln>
                <a:noFill/>
              </a:ln>
              <a:solidFill>
                <a:sysClr val="window" lastClr="CCE8CF"/>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sp>
        <p:nvSpPr>
          <p:cNvPr id="40" name="TextBox 39"/>
          <p:cNvSpPr txBox="1"/>
          <p:nvPr/>
        </p:nvSpPr>
        <p:spPr>
          <a:xfrm>
            <a:off x="5757040" y="866333"/>
            <a:ext cx="2512226" cy="523220"/>
          </a:xfrm>
          <a:prstGeom prst="rect">
            <a:avLst/>
          </a:prstGeom>
          <a:noFill/>
        </p:spPr>
        <p:txBody>
          <a:bodyPr wrap="none" rtlCol="0">
            <a:spAutoFit/>
          </a:bodyPr>
          <a:lstStyle/>
          <a:p>
            <a:pPr algn="ctr"/>
            <a:r>
              <a:rPr lang="zh-CN" altLang="en-US" sz="2800" b="1" spc="225" dirty="0">
                <a:solidFill>
                  <a:schemeClr val="tx1">
                    <a:lumMod val="65000"/>
                    <a:lumOff val="35000"/>
                  </a:schemeClr>
                </a:solidFill>
                <a:latin typeface="+mj-ea"/>
                <a:ea typeface="+mj-ea"/>
                <a:cs typeface="签名连笔字" pitchFamily="65" charset="-122"/>
              </a:rPr>
              <a:t>系统开发环境</a:t>
            </a:r>
          </a:p>
        </p:txBody>
      </p:sp>
      <p:sp>
        <p:nvSpPr>
          <p:cNvPr id="41" name="Freeform 6"/>
          <p:cNvSpPr>
            <a:spLocks/>
          </p:cNvSpPr>
          <p:nvPr/>
        </p:nvSpPr>
        <p:spPr bwMode="auto">
          <a:xfrm>
            <a:off x="6816719" y="2139249"/>
            <a:ext cx="490139" cy="3673571"/>
          </a:xfrm>
          <a:custGeom>
            <a:avLst/>
            <a:gdLst>
              <a:gd name="T0" fmla="*/ 182 w 260"/>
              <a:gd name="T1" fmla="*/ 130 h 1902"/>
              <a:gd name="T2" fmla="*/ 182 w 260"/>
              <a:gd name="T3" fmla="*/ 1902 h 1902"/>
              <a:gd name="T4" fmla="*/ 75 w 260"/>
              <a:gd name="T5" fmla="*/ 1902 h 1902"/>
              <a:gd name="T6" fmla="*/ 75 w 260"/>
              <a:gd name="T7" fmla="*/ 130 h 1902"/>
              <a:gd name="T8" fmla="*/ 0 w 260"/>
              <a:gd name="T9" fmla="*/ 130 h 1902"/>
              <a:gd name="T10" fmla="*/ 130 w 260"/>
              <a:gd name="T11" fmla="*/ 0 h 1902"/>
              <a:gd name="T12" fmla="*/ 260 w 260"/>
              <a:gd name="T13" fmla="*/ 130 h 1902"/>
              <a:gd name="T14" fmla="*/ 182 w 260"/>
              <a:gd name="T15" fmla="*/ 130 h 19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0" h="1902">
                <a:moveTo>
                  <a:pt x="182" y="130"/>
                </a:moveTo>
                <a:lnTo>
                  <a:pt x="182" y="1902"/>
                </a:lnTo>
                <a:lnTo>
                  <a:pt x="75" y="1902"/>
                </a:lnTo>
                <a:lnTo>
                  <a:pt x="75" y="130"/>
                </a:lnTo>
                <a:lnTo>
                  <a:pt x="0" y="130"/>
                </a:lnTo>
                <a:lnTo>
                  <a:pt x="130" y="0"/>
                </a:lnTo>
                <a:lnTo>
                  <a:pt x="260" y="130"/>
                </a:lnTo>
                <a:lnTo>
                  <a:pt x="182" y="130"/>
                </a:lnTo>
                <a:close/>
              </a:path>
            </a:pathLst>
          </a:custGeom>
          <a:solidFill>
            <a:schemeClr val="bg1">
              <a:lumMod val="8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59" tIns="34279" rIns="68559" bIns="34279" numCol="1" spcCol="0" rtlCol="0" fromWordArt="0" anchor="ctr" anchorCtr="0" forceAA="0" compatLnSpc="1">
            <a:prstTxWarp prst="textNoShape">
              <a:avLst/>
            </a:prstTxWarp>
            <a:noAutofit/>
          </a:bodyPr>
          <a:lstStyle/>
          <a:p>
            <a:pPr algn="ctr"/>
            <a:endParaRPr lang="zh-CN" altLang="en-US" sz="1350" dirty="0"/>
          </a:p>
        </p:txBody>
      </p:sp>
      <p:sp>
        <p:nvSpPr>
          <p:cNvPr id="42" name="Freeform 8"/>
          <p:cNvSpPr>
            <a:spLocks/>
          </p:cNvSpPr>
          <p:nvPr/>
        </p:nvSpPr>
        <p:spPr bwMode="auto">
          <a:xfrm>
            <a:off x="5529161" y="3669403"/>
            <a:ext cx="2020880" cy="2143416"/>
          </a:xfrm>
          <a:custGeom>
            <a:avLst/>
            <a:gdLst>
              <a:gd name="T0" fmla="*/ 225 w 454"/>
              <a:gd name="T1" fmla="*/ 35 h 481"/>
              <a:gd name="T2" fmla="*/ 55 w 454"/>
              <a:gd name="T3" fmla="*/ 35 h 481"/>
              <a:gd name="T4" fmla="*/ 55 w 454"/>
              <a:gd name="T5" fmla="*/ 0 h 481"/>
              <a:gd name="T6" fmla="*/ 0 w 454"/>
              <a:gd name="T7" fmla="*/ 55 h 481"/>
              <a:gd name="T8" fmla="*/ 55 w 454"/>
              <a:gd name="T9" fmla="*/ 110 h 481"/>
              <a:gd name="T10" fmla="*/ 55 w 454"/>
              <a:gd name="T11" fmla="*/ 80 h 481"/>
              <a:gd name="T12" fmla="*/ 224 w 454"/>
              <a:gd name="T13" fmla="*/ 80 h 481"/>
              <a:gd name="T14" fmla="*/ 409 w 454"/>
              <a:gd name="T15" fmla="*/ 277 h 481"/>
              <a:gd name="T16" fmla="*/ 409 w 454"/>
              <a:gd name="T17" fmla="*/ 481 h 481"/>
              <a:gd name="T18" fmla="*/ 454 w 454"/>
              <a:gd name="T19" fmla="*/ 481 h 481"/>
              <a:gd name="T20" fmla="*/ 454 w 454"/>
              <a:gd name="T21" fmla="*/ 277 h 481"/>
              <a:gd name="T22" fmla="*/ 225 w 454"/>
              <a:gd name="T23" fmla="*/ 3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4" h="481">
                <a:moveTo>
                  <a:pt x="225" y="35"/>
                </a:moveTo>
                <a:cubicBezTo>
                  <a:pt x="55" y="35"/>
                  <a:pt x="55" y="35"/>
                  <a:pt x="55" y="35"/>
                </a:cubicBezTo>
                <a:cubicBezTo>
                  <a:pt x="55" y="0"/>
                  <a:pt x="55" y="0"/>
                  <a:pt x="55" y="0"/>
                </a:cubicBezTo>
                <a:cubicBezTo>
                  <a:pt x="0" y="55"/>
                  <a:pt x="0" y="55"/>
                  <a:pt x="0" y="55"/>
                </a:cubicBezTo>
                <a:cubicBezTo>
                  <a:pt x="55" y="110"/>
                  <a:pt x="55" y="110"/>
                  <a:pt x="55" y="110"/>
                </a:cubicBezTo>
                <a:cubicBezTo>
                  <a:pt x="55" y="80"/>
                  <a:pt x="55" y="80"/>
                  <a:pt x="55" y="80"/>
                </a:cubicBezTo>
                <a:cubicBezTo>
                  <a:pt x="224" y="80"/>
                  <a:pt x="224" y="80"/>
                  <a:pt x="224" y="80"/>
                </a:cubicBezTo>
                <a:cubicBezTo>
                  <a:pt x="340" y="80"/>
                  <a:pt x="409" y="168"/>
                  <a:pt x="409" y="277"/>
                </a:cubicBezTo>
                <a:cubicBezTo>
                  <a:pt x="409" y="481"/>
                  <a:pt x="409" y="481"/>
                  <a:pt x="409" y="481"/>
                </a:cubicBezTo>
                <a:cubicBezTo>
                  <a:pt x="454" y="481"/>
                  <a:pt x="454" y="481"/>
                  <a:pt x="454" y="481"/>
                </a:cubicBezTo>
                <a:cubicBezTo>
                  <a:pt x="454" y="277"/>
                  <a:pt x="454" y="277"/>
                  <a:pt x="454" y="277"/>
                </a:cubicBezTo>
                <a:cubicBezTo>
                  <a:pt x="454" y="145"/>
                  <a:pt x="363" y="35"/>
                  <a:pt x="225" y="35"/>
                </a:cubicBezTo>
                <a:close/>
              </a:path>
            </a:pathLst>
          </a:custGeom>
          <a:solidFill>
            <a:srgbClr val="49C2DD"/>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59" tIns="34279" rIns="68559" bIns="34279" numCol="1" spcCol="0" rtlCol="0" fromWordArt="0" anchor="ctr" anchorCtr="0" forceAA="0" compatLnSpc="1">
            <a:prstTxWarp prst="textNoShape">
              <a:avLst/>
            </a:prstTxWarp>
            <a:noAutofit/>
          </a:bodyPr>
          <a:lstStyle/>
          <a:p>
            <a:pPr algn="ctr"/>
            <a:endParaRPr lang="zh-CN" altLang="en-US" sz="3299" dirty="0">
              <a:latin typeface="Avant GardeBook" pitchFamily="50" charset="0"/>
              <a:ea typeface="微软雅黑" pitchFamily="34" charset="-122"/>
            </a:endParaRPr>
          </a:p>
        </p:txBody>
      </p:sp>
      <p:sp>
        <p:nvSpPr>
          <p:cNvPr id="43" name="Oval 9"/>
          <p:cNvSpPr>
            <a:spLocks noChangeArrowheads="1"/>
          </p:cNvSpPr>
          <p:nvPr/>
        </p:nvSpPr>
        <p:spPr bwMode="auto">
          <a:xfrm>
            <a:off x="5827015" y="2755961"/>
            <a:ext cx="735209" cy="733324"/>
          </a:xfrm>
          <a:prstGeom prst="ellipse">
            <a:avLst/>
          </a:prstGeom>
          <a:solidFill>
            <a:srgbClr val="49C2DD"/>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34279" rIns="0" bIns="34279" numCol="1" spcCol="0" rtlCol="0" fromWordArt="0" anchor="ctr" anchorCtr="0" forceAA="0" compatLnSpc="1">
            <a:prstTxWarp prst="textNoShape">
              <a:avLst/>
            </a:prstTxWarp>
            <a:noAutofit/>
          </a:bodyPr>
          <a:lstStyle/>
          <a:p>
            <a:pPr algn="ctr"/>
            <a:r>
              <a:rPr lang="zh-CN" altLang="en-US" sz="1500" dirty="0">
                <a:latin typeface="Avant GardeBook" pitchFamily="50" charset="0"/>
                <a:ea typeface="微软雅黑" pitchFamily="34" charset="-122"/>
              </a:rPr>
              <a:t>软件</a:t>
            </a:r>
          </a:p>
        </p:txBody>
      </p:sp>
      <p:sp>
        <p:nvSpPr>
          <p:cNvPr id="44" name="Oval 10"/>
          <p:cNvSpPr>
            <a:spLocks noChangeArrowheads="1"/>
          </p:cNvSpPr>
          <p:nvPr/>
        </p:nvSpPr>
        <p:spPr bwMode="auto">
          <a:xfrm>
            <a:off x="7555698" y="2755961"/>
            <a:ext cx="738979" cy="733324"/>
          </a:xfrm>
          <a:prstGeom prst="ellipse">
            <a:avLst/>
          </a:prstGeom>
          <a:solidFill>
            <a:srgbClr val="DF5947"/>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34279" rIns="0" bIns="34279" numCol="1" spcCol="0" rtlCol="0" fromWordArt="0" anchor="ctr" anchorCtr="0" forceAA="0" compatLnSpc="1">
            <a:prstTxWarp prst="textNoShape">
              <a:avLst/>
            </a:prstTxWarp>
            <a:noAutofit/>
          </a:bodyPr>
          <a:lstStyle/>
          <a:p>
            <a:pPr algn="ctr"/>
            <a:r>
              <a:rPr lang="zh-CN" altLang="en-US" sz="1500" dirty="0">
                <a:solidFill>
                  <a:schemeClr val="bg1"/>
                </a:solidFill>
                <a:latin typeface="Avant GardeBook" pitchFamily="50" charset="0"/>
                <a:ea typeface="微软雅黑" pitchFamily="34" charset="-122"/>
              </a:rPr>
              <a:t>硬件</a:t>
            </a:r>
          </a:p>
        </p:txBody>
      </p:sp>
      <p:sp>
        <p:nvSpPr>
          <p:cNvPr id="45" name="TextBox 57"/>
          <p:cNvSpPr txBox="1"/>
          <p:nvPr/>
        </p:nvSpPr>
        <p:spPr>
          <a:xfrm>
            <a:off x="2779405" y="1844604"/>
            <a:ext cx="2666114" cy="38433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zh-CN" dirty="0"/>
              <a:t>操作系统：</a:t>
            </a:r>
            <a:r>
              <a:rPr lang="en-US" altLang="zh-CN" dirty="0"/>
              <a:t>Linux +</a:t>
            </a:r>
            <a:r>
              <a:rPr lang="en-US" altLang="zh-CN" dirty="0" smtClean="0"/>
              <a:t>win7;</a:t>
            </a:r>
            <a:endParaRPr lang="zh-CN" altLang="zh-CN" dirty="0"/>
          </a:p>
          <a:p>
            <a:r>
              <a:rPr lang="en-US" altLang="zh-CN" dirty="0"/>
              <a:t>Web</a:t>
            </a:r>
            <a:r>
              <a:rPr lang="zh-CN" altLang="zh-CN" dirty="0"/>
              <a:t>服务器：</a:t>
            </a:r>
            <a:r>
              <a:rPr lang="en-US" altLang="zh-CN" dirty="0"/>
              <a:t>Tomcat </a:t>
            </a:r>
            <a:r>
              <a:rPr lang="en-US" altLang="zh-CN" dirty="0" smtClean="0"/>
              <a:t>8.0</a:t>
            </a:r>
            <a:r>
              <a:rPr lang="en-US" altLang="zh-CN" dirty="0"/>
              <a:t>;</a:t>
            </a:r>
            <a:endParaRPr lang="zh-CN" altLang="zh-CN" dirty="0"/>
          </a:p>
          <a:p>
            <a:r>
              <a:rPr lang="en-US" altLang="zh-CN" dirty="0"/>
              <a:t>Java </a:t>
            </a:r>
            <a:r>
              <a:rPr lang="zh-CN" altLang="zh-CN" dirty="0"/>
              <a:t>开发包：</a:t>
            </a:r>
            <a:r>
              <a:rPr lang="en-US" altLang="zh-CN" dirty="0"/>
              <a:t>JDK 1.8</a:t>
            </a:r>
            <a:endParaRPr lang="zh-CN" altLang="zh-CN" dirty="0"/>
          </a:p>
          <a:p>
            <a:r>
              <a:rPr lang="zh-CN" altLang="zh-CN" dirty="0"/>
              <a:t>数据库：</a:t>
            </a:r>
            <a:r>
              <a:rPr lang="en-US" altLang="zh-CN" dirty="0" smtClean="0"/>
              <a:t>MySQL5.5;</a:t>
            </a:r>
            <a:endParaRPr lang="zh-CN" altLang="zh-CN" dirty="0"/>
          </a:p>
          <a:p>
            <a:r>
              <a:rPr lang="zh-CN" altLang="zh-CN" dirty="0"/>
              <a:t>浏览器：</a:t>
            </a:r>
            <a:r>
              <a:rPr lang="en-US" altLang="zh-CN" dirty="0"/>
              <a:t> Chrome;</a:t>
            </a:r>
            <a:endParaRPr lang="zh-CN" altLang="zh-CN" dirty="0"/>
          </a:p>
          <a:p>
            <a:r>
              <a:rPr lang="zh-CN" altLang="zh-CN" dirty="0"/>
              <a:t>前台开发工具</a:t>
            </a:r>
            <a:r>
              <a:rPr lang="zh-CN" altLang="zh-CN" dirty="0" smtClean="0"/>
              <a:t>：</a:t>
            </a:r>
            <a:r>
              <a:rPr lang="en-US" altLang="zh-CN" dirty="0" err="1" smtClean="0"/>
              <a:t>Thymeleaf</a:t>
            </a:r>
            <a:r>
              <a:rPr lang="en-US" altLang="zh-CN" dirty="0" smtClean="0"/>
              <a:t> </a:t>
            </a:r>
            <a:r>
              <a:rPr lang="en-US" altLang="zh-CN" dirty="0"/>
              <a:t>+ PS;</a:t>
            </a:r>
            <a:endParaRPr lang="zh-CN" altLang="zh-CN" dirty="0"/>
          </a:p>
          <a:p>
            <a:r>
              <a:rPr lang="zh-CN" altLang="zh-CN" dirty="0"/>
              <a:t>后台编程工具：</a:t>
            </a:r>
            <a:r>
              <a:rPr lang="en-US" altLang="zh-CN" dirty="0"/>
              <a:t>IDEA </a:t>
            </a:r>
            <a:r>
              <a:rPr lang="en-US" altLang="zh-CN" dirty="0" smtClean="0"/>
              <a:t>18;</a:t>
            </a:r>
            <a:endParaRPr lang="zh-CN" altLang="zh-CN" dirty="0"/>
          </a:p>
          <a:p>
            <a:r>
              <a:rPr lang="zh-CN" altLang="zh-CN" dirty="0"/>
              <a:t>开发语言：</a:t>
            </a:r>
            <a:r>
              <a:rPr lang="en-US" altLang="zh-CN" dirty="0" err="1" smtClean="0"/>
              <a:t>Java+Html+CSS+Javascript+jQuery+Layui+BootStrap+Echarts</a:t>
            </a:r>
            <a:r>
              <a:rPr lang="en-US" altLang="zh-CN" dirty="0" smtClean="0"/>
              <a:t>;</a:t>
            </a:r>
            <a:endParaRPr lang="zh-CN" altLang="zh-CN" dirty="0"/>
          </a:p>
          <a:p>
            <a:pPr algn="r">
              <a:lnSpc>
                <a:spcPct val="130000"/>
              </a:lnSpc>
            </a:pPr>
            <a:r>
              <a:rPr lang="zh-CN" altLang="en-US" sz="750" dirty="0">
                <a:solidFill>
                  <a:schemeClr val="tx1">
                    <a:lumMod val="50000"/>
                    <a:lumOff val="50000"/>
                  </a:schemeClr>
                </a:solidFill>
                <a:latin typeface="微软雅黑" pitchFamily="34" charset="-122"/>
                <a:ea typeface="微软雅黑" pitchFamily="34" charset="-122"/>
              </a:rPr>
              <a:t>。</a:t>
            </a:r>
          </a:p>
        </p:txBody>
      </p:sp>
      <p:sp>
        <p:nvSpPr>
          <p:cNvPr id="46" name="TextBox 64"/>
          <p:cNvSpPr txBox="1"/>
          <p:nvPr/>
        </p:nvSpPr>
        <p:spPr>
          <a:xfrm>
            <a:off x="8885355" y="2449775"/>
            <a:ext cx="1975908" cy="9233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CPU</a:t>
            </a:r>
            <a:r>
              <a:rPr lang="zh-CN" altLang="zh-CN" dirty="0"/>
              <a:t>：</a:t>
            </a:r>
            <a:r>
              <a:rPr lang="en-US" altLang="zh-CN" dirty="0"/>
              <a:t>Corei5</a:t>
            </a:r>
            <a:r>
              <a:rPr lang="zh-CN" altLang="zh-CN" dirty="0"/>
              <a:t>；</a:t>
            </a:r>
          </a:p>
          <a:p>
            <a:r>
              <a:rPr lang="en-US" altLang="zh-CN" dirty="0"/>
              <a:t>RAM: </a:t>
            </a:r>
            <a:r>
              <a:rPr lang="en-US" altLang="zh-CN" dirty="0" smtClean="0"/>
              <a:t>8GB</a:t>
            </a:r>
            <a:r>
              <a:rPr lang="zh-CN" altLang="zh-CN" dirty="0"/>
              <a:t>；</a:t>
            </a:r>
          </a:p>
          <a:p>
            <a:r>
              <a:rPr lang="en-US" altLang="zh-CN" dirty="0"/>
              <a:t>HDD:20GB;</a:t>
            </a:r>
            <a:endParaRPr lang="zh-CN" altLang="zh-CN" dirty="0"/>
          </a:p>
        </p:txBody>
      </p:sp>
      <p:sp>
        <p:nvSpPr>
          <p:cNvPr id="47" name="Freeform 7"/>
          <p:cNvSpPr>
            <a:spLocks/>
          </p:cNvSpPr>
          <p:nvPr/>
        </p:nvSpPr>
        <p:spPr bwMode="auto">
          <a:xfrm>
            <a:off x="6571650" y="3669403"/>
            <a:ext cx="2020880" cy="2143416"/>
          </a:xfrm>
          <a:custGeom>
            <a:avLst/>
            <a:gdLst>
              <a:gd name="T0" fmla="*/ 229 w 454"/>
              <a:gd name="T1" fmla="*/ 35 h 481"/>
              <a:gd name="T2" fmla="*/ 399 w 454"/>
              <a:gd name="T3" fmla="*/ 35 h 481"/>
              <a:gd name="T4" fmla="*/ 399 w 454"/>
              <a:gd name="T5" fmla="*/ 0 h 481"/>
              <a:gd name="T6" fmla="*/ 454 w 454"/>
              <a:gd name="T7" fmla="*/ 55 h 481"/>
              <a:gd name="T8" fmla="*/ 399 w 454"/>
              <a:gd name="T9" fmla="*/ 110 h 481"/>
              <a:gd name="T10" fmla="*/ 399 w 454"/>
              <a:gd name="T11" fmla="*/ 80 h 481"/>
              <a:gd name="T12" fmla="*/ 230 w 454"/>
              <a:gd name="T13" fmla="*/ 80 h 481"/>
              <a:gd name="T14" fmla="*/ 45 w 454"/>
              <a:gd name="T15" fmla="*/ 277 h 481"/>
              <a:gd name="T16" fmla="*/ 45 w 454"/>
              <a:gd name="T17" fmla="*/ 481 h 481"/>
              <a:gd name="T18" fmla="*/ 0 w 454"/>
              <a:gd name="T19" fmla="*/ 481 h 481"/>
              <a:gd name="T20" fmla="*/ 0 w 454"/>
              <a:gd name="T21" fmla="*/ 277 h 481"/>
              <a:gd name="T22" fmla="*/ 229 w 454"/>
              <a:gd name="T23" fmla="*/ 3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4" h="481">
                <a:moveTo>
                  <a:pt x="229" y="35"/>
                </a:moveTo>
                <a:cubicBezTo>
                  <a:pt x="399" y="35"/>
                  <a:pt x="399" y="35"/>
                  <a:pt x="399" y="35"/>
                </a:cubicBezTo>
                <a:cubicBezTo>
                  <a:pt x="399" y="0"/>
                  <a:pt x="399" y="0"/>
                  <a:pt x="399" y="0"/>
                </a:cubicBezTo>
                <a:cubicBezTo>
                  <a:pt x="454" y="55"/>
                  <a:pt x="454" y="55"/>
                  <a:pt x="454" y="55"/>
                </a:cubicBezTo>
                <a:cubicBezTo>
                  <a:pt x="399" y="110"/>
                  <a:pt x="399" y="110"/>
                  <a:pt x="399" y="110"/>
                </a:cubicBezTo>
                <a:cubicBezTo>
                  <a:pt x="399" y="80"/>
                  <a:pt x="399" y="80"/>
                  <a:pt x="399" y="80"/>
                </a:cubicBezTo>
                <a:cubicBezTo>
                  <a:pt x="230" y="80"/>
                  <a:pt x="230" y="80"/>
                  <a:pt x="230" y="80"/>
                </a:cubicBezTo>
                <a:cubicBezTo>
                  <a:pt x="114" y="80"/>
                  <a:pt x="45" y="168"/>
                  <a:pt x="45" y="277"/>
                </a:cubicBezTo>
                <a:cubicBezTo>
                  <a:pt x="45" y="481"/>
                  <a:pt x="45" y="481"/>
                  <a:pt x="45" y="481"/>
                </a:cubicBezTo>
                <a:cubicBezTo>
                  <a:pt x="0" y="481"/>
                  <a:pt x="0" y="481"/>
                  <a:pt x="0" y="481"/>
                </a:cubicBezTo>
                <a:cubicBezTo>
                  <a:pt x="0" y="277"/>
                  <a:pt x="0" y="277"/>
                  <a:pt x="0" y="277"/>
                </a:cubicBezTo>
                <a:cubicBezTo>
                  <a:pt x="0" y="145"/>
                  <a:pt x="90" y="35"/>
                  <a:pt x="229" y="35"/>
                </a:cubicBezTo>
                <a:close/>
              </a:path>
            </a:pathLst>
          </a:custGeom>
          <a:solidFill>
            <a:srgbClr val="DF5947"/>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59" tIns="34279" rIns="68559" bIns="34279" numCol="1" spcCol="0" rtlCol="0" fromWordArt="0" anchor="ctr" anchorCtr="0" forceAA="0" compatLnSpc="1">
            <a:prstTxWarp prst="textNoShape">
              <a:avLst/>
            </a:prstTxWarp>
            <a:noAutofit/>
          </a:bodyPr>
          <a:lstStyle/>
          <a:p>
            <a:pPr algn="ctr"/>
            <a:endParaRPr lang="zh-CN" altLang="en-US" sz="3299" dirty="0">
              <a:solidFill>
                <a:schemeClr val="bg1"/>
              </a:solidFill>
              <a:latin typeface="Avant GardeBook" pitchFamily="50" charset="0"/>
              <a:ea typeface="微软雅黑" pitchFamily="34" charset="-122"/>
            </a:endParaRPr>
          </a:p>
        </p:txBody>
      </p:sp>
    </p:spTree>
    <p:extLst>
      <p:ext uri="{BB962C8B-B14F-4D97-AF65-F5344CB8AC3E}">
        <p14:creationId xmlns:p14="http://schemas.microsoft.com/office/powerpoint/2010/main" val="63066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ppt_x"/>
                                          </p:val>
                                        </p:tav>
                                        <p:tav tm="100000">
                                          <p:val>
                                            <p:strVal val="#ppt_x"/>
                                          </p:val>
                                        </p:tav>
                                      </p:tavLst>
                                    </p:anim>
                                    <p:anim calcmode="lin" valueType="num">
                                      <p:cBhvr additive="base">
                                        <p:cTn id="8" dur="500" fill="hold"/>
                                        <p:tgtEl>
                                          <p:spTgt spid="4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2" fill="hold" grpId="0" nodeType="after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wipe(right)">
                                      <p:cBhvr>
                                        <p:cTn id="12" dur="500"/>
                                        <p:tgtEl>
                                          <p:spTgt spid="42"/>
                                        </p:tgtEl>
                                      </p:cBhvr>
                                    </p:animEffect>
                                  </p:childTnLst>
                                </p:cTn>
                              </p:par>
                              <p:par>
                                <p:cTn id="13" presetID="45" presetClass="entr" presetSubtype="0" fill="hold" grpId="0" nodeType="withEffect">
                                  <p:stCondLst>
                                    <p:cond delay="30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500"/>
                                        <p:tgtEl>
                                          <p:spTgt spid="43"/>
                                        </p:tgtEl>
                                      </p:cBhvr>
                                    </p:animEffect>
                                    <p:anim calcmode="lin" valueType="num">
                                      <p:cBhvr>
                                        <p:cTn id="16" dur="500" fill="hold"/>
                                        <p:tgtEl>
                                          <p:spTgt spid="43"/>
                                        </p:tgtEl>
                                        <p:attrNameLst>
                                          <p:attrName>ppt_w</p:attrName>
                                        </p:attrNameLst>
                                      </p:cBhvr>
                                      <p:tavLst>
                                        <p:tav tm="0" fmla="#ppt_w*sin(2.5*pi*$)">
                                          <p:val>
                                            <p:fltVal val="0"/>
                                          </p:val>
                                        </p:tav>
                                        <p:tav tm="100000">
                                          <p:val>
                                            <p:fltVal val="1"/>
                                          </p:val>
                                        </p:tav>
                                      </p:tavLst>
                                    </p:anim>
                                    <p:anim calcmode="lin" valueType="num">
                                      <p:cBhvr>
                                        <p:cTn id="17" dur="500" fill="hold"/>
                                        <p:tgtEl>
                                          <p:spTgt spid="43"/>
                                        </p:tgtEl>
                                        <p:attrNameLst>
                                          <p:attrName>ppt_h</p:attrName>
                                        </p:attrNameLst>
                                      </p:cBhvr>
                                      <p:tavLst>
                                        <p:tav tm="0">
                                          <p:val>
                                            <p:strVal val="#ppt_h"/>
                                          </p:val>
                                        </p:tav>
                                        <p:tav tm="100000">
                                          <p:val>
                                            <p:strVal val="#ppt_h"/>
                                          </p:val>
                                        </p:tav>
                                      </p:tavLst>
                                    </p:anim>
                                  </p:childTnLst>
                                </p:cTn>
                              </p:par>
                              <p:par>
                                <p:cTn id="18" presetID="12" presetClass="entr" presetSubtype="2" fill="hold" grpId="0" nodeType="withEffect">
                                  <p:stCondLst>
                                    <p:cond delay="0"/>
                                  </p:stCondLst>
                                  <p:childTnLst>
                                    <p:set>
                                      <p:cBhvr>
                                        <p:cTn id="19" dur="1" fill="hold">
                                          <p:stCondLst>
                                            <p:cond delay="0"/>
                                          </p:stCondLst>
                                        </p:cTn>
                                        <p:tgtEl>
                                          <p:spTgt spid="45"/>
                                        </p:tgtEl>
                                        <p:attrNameLst>
                                          <p:attrName>style.visibility</p:attrName>
                                        </p:attrNameLst>
                                      </p:cBhvr>
                                      <p:to>
                                        <p:strVal val="visible"/>
                                      </p:to>
                                    </p:set>
                                    <p:anim calcmode="lin" valueType="num">
                                      <p:cBhvr additive="base">
                                        <p:cTn id="20" dur="500"/>
                                        <p:tgtEl>
                                          <p:spTgt spid="45"/>
                                        </p:tgtEl>
                                        <p:attrNameLst>
                                          <p:attrName>ppt_x</p:attrName>
                                        </p:attrNameLst>
                                      </p:cBhvr>
                                      <p:tavLst>
                                        <p:tav tm="0">
                                          <p:val>
                                            <p:strVal val="#ppt_x+#ppt_w*1.125000"/>
                                          </p:val>
                                        </p:tav>
                                        <p:tav tm="100000">
                                          <p:val>
                                            <p:strVal val="#ppt_x"/>
                                          </p:val>
                                        </p:tav>
                                      </p:tavLst>
                                    </p:anim>
                                    <p:animEffect transition="in" filter="wipe(left)">
                                      <p:cBhvr>
                                        <p:cTn id="21" dur="500"/>
                                        <p:tgtEl>
                                          <p:spTgt spid="45"/>
                                        </p:tgtEl>
                                      </p:cBhvr>
                                    </p:animEffect>
                                  </p:childTnLst>
                                </p:cTn>
                              </p:par>
                            </p:childTnLst>
                          </p:cTn>
                        </p:par>
                        <p:par>
                          <p:cTn id="22" fill="hold">
                            <p:stCondLst>
                              <p:cond delay="1300"/>
                            </p:stCondLst>
                            <p:childTnLst>
                              <p:par>
                                <p:cTn id="23" presetID="22" presetClass="entr" presetSubtype="8" fill="hold" grpId="0" nodeType="afterEffect">
                                  <p:stCondLst>
                                    <p:cond delay="0"/>
                                  </p:stCondLst>
                                  <p:childTnLst>
                                    <p:set>
                                      <p:cBhvr>
                                        <p:cTn id="24" dur="1" fill="hold">
                                          <p:stCondLst>
                                            <p:cond delay="0"/>
                                          </p:stCondLst>
                                        </p:cTn>
                                        <p:tgtEl>
                                          <p:spTgt spid="47"/>
                                        </p:tgtEl>
                                        <p:attrNameLst>
                                          <p:attrName>style.visibility</p:attrName>
                                        </p:attrNameLst>
                                      </p:cBhvr>
                                      <p:to>
                                        <p:strVal val="visible"/>
                                      </p:to>
                                    </p:set>
                                    <p:animEffect transition="in" filter="wipe(left)">
                                      <p:cBhvr>
                                        <p:cTn id="25" dur="500"/>
                                        <p:tgtEl>
                                          <p:spTgt spid="47"/>
                                        </p:tgtEl>
                                      </p:cBhvr>
                                    </p:animEffect>
                                  </p:childTnLst>
                                </p:cTn>
                              </p:par>
                              <p:par>
                                <p:cTn id="26" presetID="45" presetClass="entr" presetSubtype="0" fill="hold" grpId="0" nodeType="withEffect">
                                  <p:stCondLst>
                                    <p:cond delay="30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anim calcmode="lin" valueType="num">
                                      <p:cBhvr>
                                        <p:cTn id="29" dur="500" fill="hold"/>
                                        <p:tgtEl>
                                          <p:spTgt spid="44"/>
                                        </p:tgtEl>
                                        <p:attrNameLst>
                                          <p:attrName>ppt_w</p:attrName>
                                        </p:attrNameLst>
                                      </p:cBhvr>
                                      <p:tavLst>
                                        <p:tav tm="0" fmla="#ppt_w*sin(2.5*pi*$)">
                                          <p:val>
                                            <p:fltVal val="0"/>
                                          </p:val>
                                        </p:tav>
                                        <p:tav tm="100000">
                                          <p:val>
                                            <p:fltVal val="1"/>
                                          </p:val>
                                        </p:tav>
                                      </p:tavLst>
                                    </p:anim>
                                    <p:anim calcmode="lin" valueType="num">
                                      <p:cBhvr>
                                        <p:cTn id="30" dur="500" fill="hold"/>
                                        <p:tgtEl>
                                          <p:spTgt spid="44"/>
                                        </p:tgtEl>
                                        <p:attrNameLst>
                                          <p:attrName>ppt_h</p:attrName>
                                        </p:attrNameLst>
                                      </p:cBhvr>
                                      <p:tavLst>
                                        <p:tav tm="0">
                                          <p:val>
                                            <p:strVal val="#ppt_h"/>
                                          </p:val>
                                        </p:tav>
                                        <p:tav tm="100000">
                                          <p:val>
                                            <p:strVal val="#ppt_h"/>
                                          </p:val>
                                        </p:tav>
                                      </p:tavLst>
                                    </p:anim>
                                  </p:childTnLst>
                                </p:cTn>
                              </p:par>
                              <p:par>
                                <p:cTn id="31" presetID="12" presetClass="entr" presetSubtype="8" fill="hold" grpId="0" nodeType="withEffect">
                                  <p:stCondLst>
                                    <p:cond delay="0"/>
                                  </p:stCondLst>
                                  <p:childTnLst>
                                    <p:set>
                                      <p:cBhvr>
                                        <p:cTn id="32" dur="1" fill="hold">
                                          <p:stCondLst>
                                            <p:cond delay="0"/>
                                          </p:stCondLst>
                                        </p:cTn>
                                        <p:tgtEl>
                                          <p:spTgt spid="46"/>
                                        </p:tgtEl>
                                        <p:attrNameLst>
                                          <p:attrName>style.visibility</p:attrName>
                                        </p:attrNameLst>
                                      </p:cBhvr>
                                      <p:to>
                                        <p:strVal val="visible"/>
                                      </p:to>
                                    </p:set>
                                    <p:anim calcmode="lin" valueType="num">
                                      <p:cBhvr additive="base">
                                        <p:cTn id="33" dur="500"/>
                                        <p:tgtEl>
                                          <p:spTgt spid="46"/>
                                        </p:tgtEl>
                                        <p:attrNameLst>
                                          <p:attrName>ppt_x</p:attrName>
                                        </p:attrNameLst>
                                      </p:cBhvr>
                                      <p:tavLst>
                                        <p:tav tm="0">
                                          <p:val>
                                            <p:strVal val="#ppt_x-#ppt_w*1.125000"/>
                                          </p:val>
                                        </p:tav>
                                        <p:tav tm="100000">
                                          <p:val>
                                            <p:strVal val="#ppt_x"/>
                                          </p:val>
                                        </p:tav>
                                      </p:tavLst>
                                    </p:anim>
                                    <p:animEffect transition="in" filter="wipe(right)">
                                      <p:cBhvr>
                                        <p:cTn id="34"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3" grpId="0" animBg="1"/>
      <p:bldP spid="44" grpId="0" animBg="1"/>
      <p:bldP spid="45" grpId="0"/>
      <p:bldP spid="46" grpId="0"/>
      <p:bldP spid="4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p:cNvSpPr>
            <a:spLocks noGrp="1"/>
          </p:cNvSpPr>
          <p:nvPr>
            <p:ph type="body" sz="quarter" idx="10"/>
          </p:nvPr>
        </p:nvSpPr>
        <p:spPr/>
        <p:txBody>
          <a:bodyPr/>
          <a:lstStyle/>
          <a:p>
            <a:r>
              <a:rPr lang="en-US" altLang="zh-CN" dirty="0"/>
              <a:t>PART </a:t>
            </a:r>
            <a:r>
              <a:rPr lang="en-US" altLang="zh-CN" dirty="0" smtClean="0"/>
              <a:t>FOUR </a:t>
            </a:r>
            <a:r>
              <a:rPr lang="zh-CN" altLang="en-US" dirty="0" smtClean="0"/>
              <a:t>系统实现</a:t>
            </a:r>
            <a:endParaRPr lang="zh-CN" altLang="en-US" dirty="0"/>
          </a:p>
          <a:p>
            <a:endParaRPr lang="zh-CN" altLang="en-US" dirty="0"/>
          </a:p>
        </p:txBody>
      </p:sp>
      <p:pic>
        <p:nvPicPr>
          <p:cNvPr id="3" name="图片 2"/>
          <p:cNvPicPr/>
          <p:nvPr/>
        </p:nvPicPr>
        <p:blipFill>
          <a:blip r:embed="rId3"/>
          <a:stretch>
            <a:fillRect/>
          </a:stretch>
        </p:blipFill>
        <p:spPr>
          <a:xfrm>
            <a:off x="769546" y="863917"/>
            <a:ext cx="4472410" cy="2382154"/>
          </a:xfrm>
          <a:prstGeom prst="rect">
            <a:avLst/>
          </a:prstGeom>
        </p:spPr>
      </p:pic>
      <p:sp>
        <p:nvSpPr>
          <p:cNvPr id="2" name="矩形 1"/>
          <p:cNvSpPr/>
          <p:nvPr/>
        </p:nvSpPr>
        <p:spPr>
          <a:xfrm>
            <a:off x="1999039" y="3246071"/>
            <a:ext cx="1569660" cy="369332"/>
          </a:xfrm>
          <a:prstGeom prst="rect">
            <a:avLst/>
          </a:prstGeom>
        </p:spPr>
        <p:txBody>
          <a:bodyPr wrap="none">
            <a:spAutoFit/>
          </a:bodyPr>
          <a:lstStyle/>
          <a:p>
            <a:r>
              <a:rPr lang="zh-CN" altLang="zh-CN" b="1" dirty="0"/>
              <a:t>用户登录页面</a:t>
            </a:r>
            <a:endParaRPr lang="zh-CN" altLang="zh-CN" dirty="0"/>
          </a:p>
        </p:txBody>
      </p:sp>
      <p:sp>
        <p:nvSpPr>
          <p:cNvPr id="7" name="Rectangle 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076" name="图片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95042" y="384082"/>
            <a:ext cx="5893806" cy="2861989"/>
          </a:xfrm>
          <a:prstGeom prst="rect">
            <a:avLst/>
          </a:prstGeom>
          <a:noFill/>
          <a:extLst>
            <a:ext uri="{909E8E84-426E-40DD-AFC4-6F175D3DCCD1}">
              <a14:hiddenFill xmlns:a14="http://schemas.microsoft.com/office/drawing/2010/main">
                <a:solidFill>
                  <a:srgbClr val="FFFFFF"/>
                </a:solidFill>
              </a14:hiddenFill>
            </a:ext>
          </a:extLst>
        </p:spPr>
      </p:pic>
      <p:pic>
        <p:nvPicPr>
          <p:cNvPr id="11" name="图片 10"/>
          <p:cNvPicPr/>
          <p:nvPr/>
        </p:nvPicPr>
        <p:blipFill>
          <a:blip r:embed="rId5"/>
          <a:stretch>
            <a:fillRect/>
          </a:stretch>
        </p:blipFill>
        <p:spPr>
          <a:xfrm>
            <a:off x="642796" y="3615404"/>
            <a:ext cx="4599160" cy="2731076"/>
          </a:xfrm>
          <a:prstGeom prst="rect">
            <a:avLst/>
          </a:prstGeom>
        </p:spPr>
      </p:pic>
      <p:pic>
        <p:nvPicPr>
          <p:cNvPr id="12" name="图片 11"/>
          <p:cNvPicPr/>
          <p:nvPr/>
        </p:nvPicPr>
        <p:blipFill>
          <a:blip r:embed="rId6"/>
          <a:stretch>
            <a:fillRect/>
          </a:stretch>
        </p:blipFill>
        <p:spPr>
          <a:xfrm>
            <a:off x="5667468" y="3615403"/>
            <a:ext cx="5821379" cy="2731077"/>
          </a:xfrm>
          <a:prstGeom prst="rect">
            <a:avLst/>
          </a:prstGeom>
        </p:spPr>
      </p:pic>
      <p:sp>
        <p:nvSpPr>
          <p:cNvPr id="9" name="矩形 8"/>
          <p:cNvSpPr/>
          <p:nvPr/>
        </p:nvSpPr>
        <p:spPr>
          <a:xfrm>
            <a:off x="7757115" y="3267249"/>
            <a:ext cx="1569660" cy="369332"/>
          </a:xfrm>
          <a:prstGeom prst="rect">
            <a:avLst/>
          </a:prstGeom>
        </p:spPr>
        <p:txBody>
          <a:bodyPr wrap="none">
            <a:spAutoFit/>
          </a:bodyPr>
          <a:lstStyle/>
          <a:p>
            <a:r>
              <a:rPr lang="zh-CN" altLang="zh-CN" b="1" dirty="0"/>
              <a:t>用户管理页面</a:t>
            </a:r>
            <a:endParaRPr lang="zh-CN" altLang="en-US" dirty="0"/>
          </a:p>
        </p:txBody>
      </p:sp>
      <p:sp>
        <p:nvSpPr>
          <p:cNvPr id="10" name="矩形 9"/>
          <p:cNvSpPr/>
          <p:nvPr/>
        </p:nvSpPr>
        <p:spPr>
          <a:xfrm>
            <a:off x="1999039" y="6346480"/>
            <a:ext cx="1569660" cy="369332"/>
          </a:xfrm>
          <a:prstGeom prst="rect">
            <a:avLst/>
          </a:prstGeom>
        </p:spPr>
        <p:txBody>
          <a:bodyPr wrap="none">
            <a:spAutoFit/>
          </a:bodyPr>
          <a:lstStyle/>
          <a:p>
            <a:r>
              <a:rPr lang="zh-CN" altLang="zh-CN" b="1" dirty="0"/>
              <a:t>数据抓取</a:t>
            </a:r>
            <a:r>
              <a:rPr lang="zh-CN" altLang="en-US" b="1" dirty="0"/>
              <a:t>页面</a:t>
            </a:r>
          </a:p>
        </p:txBody>
      </p:sp>
      <p:sp>
        <p:nvSpPr>
          <p:cNvPr id="14" name="矩形 13"/>
          <p:cNvSpPr/>
          <p:nvPr/>
        </p:nvSpPr>
        <p:spPr>
          <a:xfrm>
            <a:off x="7793327" y="6330918"/>
            <a:ext cx="1569660" cy="369332"/>
          </a:xfrm>
          <a:prstGeom prst="rect">
            <a:avLst/>
          </a:prstGeom>
        </p:spPr>
        <p:txBody>
          <a:bodyPr wrap="none">
            <a:spAutoFit/>
          </a:bodyPr>
          <a:lstStyle/>
          <a:p>
            <a:r>
              <a:rPr lang="zh-CN" altLang="zh-CN" b="1" dirty="0"/>
              <a:t>数据管理页面</a:t>
            </a:r>
            <a:endParaRPr lang="zh-CN" altLang="en-US" dirty="0"/>
          </a:p>
        </p:txBody>
      </p:sp>
    </p:spTree>
    <p:extLst>
      <p:ext uri="{BB962C8B-B14F-4D97-AF65-F5344CB8AC3E}">
        <p14:creationId xmlns:p14="http://schemas.microsoft.com/office/powerpoint/2010/main" val="1858721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占位符 3"/>
          <p:cNvSpPr txBox="1">
            <a:spLocks/>
          </p:cNvSpPr>
          <p:nvPr/>
        </p:nvSpPr>
        <p:spPr>
          <a:xfrm>
            <a:off x="84235" y="189348"/>
            <a:ext cx="3303395" cy="389467"/>
          </a:xfrm>
          <a:prstGeom prst="rect">
            <a:avLst/>
          </a:prstGeom>
          <a:ln w="12700" cmpd="sng">
            <a:noFill/>
          </a:ln>
        </p:spPr>
        <p:txBody>
          <a:bodyPr vert="horz" anchor="ctr"/>
          <a:lstStyle>
            <a:lvl1pPr marL="0" indent="0" algn="r" defTabSz="914400" rtl="0" eaLnBrk="1" latinLnBrk="0" hangingPunct="1">
              <a:lnSpc>
                <a:spcPct val="90000"/>
              </a:lnSpc>
              <a:spcBef>
                <a:spcPts val="1000"/>
              </a:spcBef>
              <a:buFont typeface="Arial" panose="020B0604020202020204" pitchFamily="34" charset="0"/>
              <a:buNone/>
              <a:defRPr sz="1400" b="1"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altLang="zh-CN" dirty="0" smtClean="0"/>
              <a:t>PART FOUR </a:t>
            </a:r>
            <a:r>
              <a:rPr lang="zh-CN" altLang="en-US" dirty="0" smtClean="0"/>
              <a:t>系统实现</a:t>
            </a:r>
          </a:p>
          <a:p>
            <a:pPr algn="l"/>
            <a:endParaRPr lang="zh-CN" altLang="en-US" dirty="0"/>
          </a:p>
        </p:txBody>
      </p:sp>
      <p:sp>
        <p:nvSpPr>
          <p:cNvPr id="17" name="Rectangle 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pSp>
        <p:nvGrpSpPr>
          <p:cNvPr id="33" name="组合 32"/>
          <p:cNvGrpSpPr/>
          <p:nvPr/>
        </p:nvGrpSpPr>
        <p:grpSpPr>
          <a:xfrm>
            <a:off x="705278" y="384081"/>
            <a:ext cx="10171900" cy="3119515"/>
            <a:chOff x="705278" y="384081"/>
            <a:chExt cx="10171900" cy="3119515"/>
          </a:xfrm>
        </p:grpSpPr>
        <p:pic>
          <p:nvPicPr>
            <p:cNvPr id="4099" name="图片 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6279" y="401533"/>
              <a:ext cx="5450899" cy="1134677"/>
            </a:xfrm>
            <a:prstGeom prst="rect">
              <a:avLst/>
            </a:prstGeom>
            <a:noFill/>
            <a:extLst>
              <a:ext uri="{909E8E84-426E-40DD-AFC4-6F175D3DCCD1}">
                <a14:hiddenFill xmlns:a14="http://schemas.microsoft.com/office/drawing/2010/main">
                  <a:solidFill>
                    <a:srgbClr val="FFFFFF"/>
                  </a:solidFill>
                </a14:hiddenFill>
              </a:ext>
            </a:extLst>
          </p:spPr>
        </p:pic>
        <p:pic>
          <p:nvPicPr>
            <p:cNvPr id="4097" name="图片 1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26276" y="1536210"/>
              <a:ext cx="5450902" cy="10011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图片 1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5278" y="384081"/>
              <a:ext cx="4683325" cy="3119515"/>
            </a:xfrm>
            <a:prstGeom prst="rect">
              <a:avLst/>
            </a:prstGeom>
            <a:noFill/>
            <a:extLst>
              <a:ext uri="{909E8E84-426E-40DD-AFC4-6F175D3DCCD1}">
                <a14:hiddenFill xmlns:a14="http://schemas.microsoft.com/office/drawing/2010/main">
                  <a:solidFill>
                    <a:srgbClr val="FFFFFF"/>
                  </a:solidFill>
                </a14:hiddenFill>
              </a:ext>
            </a:extLst>
          </p:spPr>
        </p:pic>
      </p:grpSp>
      <p:pic>
        <p:nvPicPr>
          <p:cNvPr id="4098" name="图片 1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88603" y="2554848"/>
            <a:ext cx="5450899" cy="1017872"/>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304800" fontAlgn="base">
              <a:spcBef>
                <a:spcPct val="0"/>
              </a:spcBef>
              <a:spcAft>
                <a:spcPct val="0"/>
              </a:spcAft>
              <a:defRPr>
                <a:solidFill>
                  <a:schemeClr val="tx1"/>
                </a:solidFill>
                <a:latin typeface="Arial" pitchFamily="34" charset="0"/>
                <a:ea typeface="宋体" pitchFamily="2" charset="-122"/>
                <a:cs typeface="宋体" pitchFamily="2" charset="-122"/>
              </a:defRPr>
            </a:lvl1pPr>
            <a:lvl2pPr marL="457200" fontAlgn="base">
              <a:spcBef>
                <a:spcPct val="0"/>
              </a:spcBef>
              <a:spcAft>
                <a:spcPct val="0"/>
              </a:spcAft>
              <a:defRPr>
                <a:solidFill>
                  <a:schemeClr val="tx1"/>
                </a:solidFill>
                <a:latin typeface="Arial" pitchFamily="34" charset="0"/>
                <a:ea typeface="宋体" pitchFamily="2" charset="-122"/>
                <a:cs typeface="宋体" pitchFamily="2" charset="-122"/>
              </a:defRPr>
            </a:lvl2pPr>
            <a:lvl3pPr marL="914400" fontAlgn="base">
              <a:spcBef>
                <a:spcPct val="0"/>
              </a:spcBef>
              <a:spcAft>
                <a:spcPct val="0"/>
              </a:spcAft>
              <a:defRPr>
                <a:solidFill>
                  <a:schemeClr val="tx1"/>
                </a:solidFill>
                <a:latin typeface="Arial" pitchFamily="34" charset="0"/>
                <a:ea typeface="宋体" pitchFamily="2" charset="-122"/>
                <a:cs typeface="宋体" pitchFamily="2" charset="-122"/>
              </a:defRPr>
            </a:lvl3pPr>
            <a:lvl4pPr marL="1371600" fontAlgn="base">
              <a:spcBef>
                <a:spcPct val="0"/>
              </a:spcBef>
              <a:spcAft>
                <a:spcPct val="0"/>
              </a:spcAft>
              <a:defRPr>
                <a:solidFill>
                  <a:schemeClr val="tx1"/>
                </a:solidFill>
                <a:latin typeface="Arial" pitchFamily="34" charset="0"/>
                <a:ea typeface="宋体" pitchFamily="2" charset="-122"/>
                <a:cs typeface="宋体" pitchFamily="2" charset="-122"/>
              </a:defRPr>
            </a:lvl4pPr>
            <a:lvl5pPr marL="1828800" fontAlgn="base">
              <a:spcBef>
                <a:spcPct val="0"/>
              </a:spcBef>
              <a:spcAft>
                <a:spcPct val="0"/>
              </a:spcAft>
              <a:defRPr>
                <a:solidFill>
                  <a:schemeClr val="tx1"/>
                </a:solidFill>
                <a:latin typeface="Arial" pitchFamily="34" charset="0"/>
                <a:ea typeface="宋体" pitchFamily="2" charset="-122"/>
                <a:cs typeface="宋体" pitchFamily="2" charset="-122"/>
              </a:defRPr>
            </a:lvl5pPr>
            <a:lvl6pPr marL="2286000" fontAlgn="base">
              <a:spcBef>
                <a:spcPct val="0"/>
              </a:spcBef>
              <a:spcAft>
                <a:spcPct val="0"/>
              </a:spcAft>
              <a:defRPr>
                <a:solidFill>
                  <a:schemeClr val="tx1"/>
                </a:solidFill>
                <a:latin typeface="Arial" pitchFamily="34" charset="0"/>
                <a:ea typeface="宋体" pitchFamily="2" charset="-122"/>
                <a:cs typeface="宋体" pitchFamily="2" charset="-122"/>
              </a:defRPr>
            </a:lvl6pPr>
            <a:lvl7pPr marL="2743200" fontAlgn="base">
              <a:spcBef>
                <a:spcPct val="0"/>
              </a:spcBef>
              <a:spcAft>
                <a:spcPct val="0"/>
              </a:spcAft>
              <a:defRPr>
                <a:solidFill>
                  <a:schemeClr val="tx1"/>
                </a:solidFill>
                <a:latin typeface="Arial" pitchFamily="34" charset="0"/>
                <a:ea typeface="宋体" pitchFamily="2" charset="-122"/>
                <a:cs typeface="宋体" pitchFamily="2" charset="-122"/>
              </a:defRPr>
            </a:lvl7pPr>
            <a:lvl8pPr marL="3200400" fontAlgn="base">
              <a:spcBef>
                <a:spcPct val="0"/>
              </a:spcBef>
              <a:spcAft>
                <a:spcPct val="0"/>
              </a:spcAft>
              <a:defRPr>
                <a:solidFill>
                  <a:schemeClr val="tx1"/>
                </a:solidFill>
                <a:latin typeface="Arial" pitchFamily="34" charset="0"/>
                <a:ea typeface="宋体" pitchFamily="2" charset="-122"/>
                <a:cs typeface="宋体" pitchFamily="2" charset="-122"/>
              </a:defRPr>
            </a:lvl8pPr>
            <a:lvl9pPr marL="3657600"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30480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5" name="Rectangle 6"/>
          <p:cNvSpPr>
            <a:spLocks noChangeArrowheads="1"/>
          </p:cNvSpPr>
          <p:nvPr/>
        </p:nvSpPr>
        <p:spPr bwMode="auto">
          <a:xfrm>
            <a:off x="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6" name="Rectangle 7"/>
          <p:cNvSpPr>
            <a:spLocks noChangeArrowheads="1"/>
          </p:cNvSpPr>
          <p:nvPr/>
        </p:nvSpPr>
        <p:spPr bwMode="auto">
          <a:xfrm>
            <a:off x="0" y="1104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304800" fontAlgn="base">
              <a:spcBef>
                <a:spcPct val="0"/>
              </a:spcBef>
              <a:spcAft>
                <a:spcPct val="0"/>
              </a:spcAft>
              <a:defRPr>
                <a:solidFill>
                  <a:schemeClr val="tx1"/>
                </a:solidFill>
                <a:latin typeface="Arial" pitchFamily="34" charset="0"/>
                <a:ea typeface="宋体" pitchFamily="2" charset="-122"/>
                <a:cs typeface="宋体" pitchFamily="2" charset="-122"/>
              </a:defRPr>
            </a:lvl1pPr>
            <a:lvl2pPr marL="457200" fontAlgn="base">
              <a:spcBef>
                <a:spcPct val="0"/>
              </a:spcBef>
              <a:spcAft>
                <a:spcPct val="0"/>
              </a:spcAft>
              <a:defRPr>
                <a:solidFill>
                  <a:schemeClr val="tx1"/>
                </a:solidFill>
                <a:latin typeface="Arial" pitchFamily="34" charset="0"/>
                <a:ea typeface="宋体" pitchFamily="2" charset="-122"/>
                <a:cs typeface="宋体" pitchFamily="2" charset="-122"/>
              </a:defRPr>
            </a:lvl2pPr>
            <a:lvl3pPr marL="914400" fontAlgn="base">
              <a:spcBef>
                <a:spcPct val="0"/>
              </a:spcBef>
              <a:spcAft>
                <a:spcPct val="0"/>
              </a:spcAft>
              <a:defRPr>
                <a:solidFill>
                  <a:schemeClr val="tx1"/>
                </a:solidFill>
                <a:latin typeface="Arial" pitchFamily="34" charset="0"/>
                <a:ea typeface="宋体" pitchFamily="2" charset="-122"/>
                <a:cs typeface="宋体" pitchFamily="2" charset="-122"/>
              </a:defRPr>
            </a:lvl3pPr>
            <a:lvl4pPr marL="1371600" fontAlgn="base">
              <a:spcBef>
                <a:spcPct val="0"/>
              </a:spcBef>
              <a:spcAft>
                <a:spcPct val="0"/>
              </a:spcAft>
              <a:defRPr>
                <a:solidFill>
                  <a:schemeClr val="tx1"/>
                </a:solidFill>
                <a:latin typeface="Arial" pitchFamily="34" charset="0"/>
                <a:ea typeface="宋体" pitchFamily="2" charset="-122"/>
                <a:cs typeface="宋体" pitchFamily="2" charset="-122"/>
              </a:defRPr>
            </a:lvl4pPr>
            <a:lvl5pPr marL="1828800" fontAlgn="base">
              <a:spcBef>
                <a:spcPct val="0"/>
              </a:spcBef>
              <a:spcAft>
                <a:spcPct val="0"/>
              </a:spcAft>
              <a:defRPr>
                <a:solidFill>
                  <a:schemeClr val="tx1"/>
                </a:solidFill>
                <a:latin typeface="Arial" pitchFamily="34" charset="0"/>
                <a:ea typeface="宋体" pitchFamily="2" charset="-122"/>
                <a:cs typeface="宋体" pitchFamily="2" charset="-122"/>
              </a:defRPr>
            </a:lvl5pPr>
            <a:lvl6pPr marL="2286000" fontAlgn="base">
              <a:spcBef>
                <a:spcPct val="0"/>
              </a:spcBef>
              <a:spcAft>
                <a:spcPct val="0"/>
              </a:spcAft>
              <a:defRPr>
                <a:solidFill>
                  <a:schemeClr val="tx1"/>
                </a:solidFill>
                <a:latin typeface="Arial" pitchFamily="34" charset="0"/>
                <a:ea typeface="宋体" pitchFamily="2" charset="-122"/>
                <a:cs typeface="宋体" pitchFamily="2" charset="-122"/>
              </a:defRPr>
            </a:lvl6pPr>
            <a:lvl7pPr marL="2743200" fontAlgn="base">
              <a:spcBef>
                <a:spcPct val="0"/>
              </a:spcBef>
              <a:spcAft>
                <a:spcPct val="0"/>
              </a:spcAft>
              <a:defRPr>
                <a:solidFill>
                  <a:schemeClr val="tx1"/>
                </a:solidFill>
                <a:latin typeface="Arial" pitchFamily="34" charset="0"/>
                <a:ea typeface="宋体" pitchFamily="2" charset="-122"/>
                <a:cs typeface="宋体" pitchFamily="2" charset="-122"/>
              </a:defRPr>
            </a:lvl7pPr>
            <a:lvl8pPr marL="3200400" fontAlgn="base">
              <a:spcBef>
                <a:spcPct val="0"/>
              </a:spcBef>
              <a:spcAft>
                <a:spcPct val="0"/>
              </a:spcAft>
              <a:defRPr>
                <a:solidFill>
                  <a:schemeClr val="tx1"/>
                </a:solidFill>
                <a:latin typeface="Arial" pitchFamily="34" charset="0"/>
                <a:ea typeface="宋体" pitchFamily="2" charset="-122"/>
                <a:cs typeface="宋体" pitchFamily="2" charset="-122"/>
              </a:defRPr>
            </a:lvl8pPr>
            <a:lvl9pPr marL="3657600"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30480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7" name="Rectangle 8"/>
          <p:cNvSpPr>
            <a:spLocks noChangeArrowheads="1"/>
          </p:cNvSpPr>
          <p:nvPr/>
        </p:nvSpPr>
        <p:spPr bwMode="auto">
          <a:xfrm>
            <a:off x="0" y="1104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8" name="Rectangle 9"/>
          <p:cNvSpPr>
            <a:spLocks noChangeArrowheads="1"/>
          </p:cNvSpPr>
          <p:nvPr/>
        </p:nvSpPr>
        <p:spPr bwMode="auto">
          <a:xfrm>
            <a:off x="0" y="1676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31" name="矩形 30"/>
          <p:cNvSpPr/>
          <p:nvPr/>
        </p:nvSpPr>
        <p:spPr>
          <a:xfrm>
            <a:off x="3233268" y="3451796"/>
            <a:ext cx="5724644" cy="369332"/>
          </a:xfrm>
          <a:prstGeom prst="rect">
            <a:avLst/>
          </a:prstGeom>
        </p:spPr>
        <p:txBody>
          <a:bodyPr wrap="none">
            <a:spAutoFit/>
          </a:bodyPr>
          <a:lstStyle/>
          <a:p>
            <a:r>
              <a:rPr lang="zh-CN" altLang="zh-CN" b="1" dirty="0"/>
              <a:t>中文分词，关键字提取，文本摘要和人名识别效果组图</a:t>
            </a:r>
            <a:endParaRPr lang="zh-CN" altLang="en-US" dirty="0"/>
          </a:p>
        </p:txBody>
      </p:sp>
      <p:pic>
        <p:nvPicPr>
          <p:cNvPr id="36" name="图片 35"/>
          <p:cNvPicPr/>
          <p:nvPr/>
        </p:nvPicPr>
        <p:blipFill>
          <a:blip r:embed="rId7"/>
          <a:stretch>
            <a:fillRect/>
          </a:stretch>
        </p:blipFill>
        <p:spPr>
          <a:xfrm>
            <a:off x="2217309" y="3821128"/>
            <a:ext cx="6878679" cy="2437315"/>
          </a:xfrm>
          <a:prstGeom prst="rect">
            <a:avLst/>
          </a:prstGeom>
        </p:spPr>
      </p:pic>
      <p:sp>
        <p:nvSpPr>
          <p:cNvPr id="32" name="矩形 31"/>
          <p:cNvSpPr/>
          <p:nvPr/>
        </p:nvSpPr>
        <p:spPr>
          <a:xfrm>
            <a:off x="5218837" y="6258443"/>
            <a:ext cx="877163" cy="369332"/>
          </a:xfrm>
          <a:prstGeom prst="rect">
            <a:avLst/>
          </a:prstGeom>
        </p:spPr>
        <p:txBody>
          <a:bodyPr wrap="none">
            <a:spAutoFit/>
          </a:bodyPr>
          <a:lstStyle/>
          <a:p>
            <a:r>
              <a:rPr lang="zh-CN" altLang="zh-CN" b="1" dirty="0"/>
              <a:t>词云图</a:t>
            </a:r>
            <a:endParaRPr lang="zh-CN" altLang="en-US" dirty="0"/>
          </a:p>
        </p:txBody>
      </p:sp>
    </p:spTree>
    <p:extLst>
      <p:ext uri="{BB962C8B-B14F-4D97-AF65-F5344CB8AC3E}">
        <p14:creationId xmlns:p14="http://schemas.microsoft.com/office/powerpoint/2010/main" val="1548348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占位符 3"/>
          <p:cNvSpPr txBox="1">
            <a:spLocks/>
          </p:cNvSpPr>
          <p:nvPr/>
        </p:nvSpPr>
        <p:spPr>
          <a:xfrm>
            <a:off x="84235" y="189348"/>
            <a:ext cx="3303395" cy="389467"/>
          </a:xfrm>
          <a:prstGeom prst="rect">
            <a:avLst/>
          </a:prstGeom>
          <a:ln w="12700" cmpd="sng">
            <a:noFill/>
          </a:ln>
        </p:spPr>
        <p:txBody>
          <a:bodyPr vert="horz" anchor="ctr"/>
          <a:lstStyle>
            <a:lvl1pPr marL="0" indent="0" algn="r" defTabSz="914400" rtl="0" eaLnBrk="1" latinLnBrk="0" hangingPunct="1">
              <a:lnSpc>
                <a:spcPct val="90000"/>
              </a:lnSpc>
              <a:spcBef>
                <a:spcPts val="1000"/>
              </a:spcBef>
              <a:buFont typeface="Arial" panose="020B0604020202020204" pitchFamily="34" charset="0"/>
              <a:buNone/>
              <a:defRPr sz="1400" b="1" kern="1200">
                <a:solidFill>
                  <a:schemeClr val="tx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altLang="zh-CN" dirty="0" smtClean="0"/>
              <a:t>PART FOUR </a:t>
            </a:r>
            <a:r>
              <a:rPr lang="zh-CN" altLang="en-US" dirty="0" smtClean="0"/>
              <a:t>系统实现</a:t>
            </a:r>
          </a:p>
          <a:p>
            <a:pPr algn="l"/>
            <a:endParaRPr lang="zh-CN" altLang="en-US" dirty="0"/>
          </a:p>
        </p:txBody>
      </p:sp>
      <p:sp>
        <p:nvSpPr>
          <p:cNvPr id="15" name="Rectangle 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1" name="Rectangle 5"/>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304800" fontAlgn="base">
              <a:spcBef>
                <a:spcPct val="0"/>
              </a:spcBef>
              <a:spcAft>
                <a:spcPct val="0"/>
              </a:spcAft>
              <a:defRPr>
                <a:solidFill>
                  <a:schemeClr val="tx1"/>
                </a:solidFill>
                <a:latin typeface="Arial" pitchFamily="34" charset="0"/>
                <a:ea typeface="宋体" pitchFamily="2" charset="-122"/>
                <a:cs typeface="宋体" pitchFamily="2" charset="-122"/>
              </a:defRPr>
            </a:lvl1pPr>
            <a:lvl2pPr marL="457200" fontAlgn="base">
              <a:spcBef>
                <a:spcPct val="0"/>
              </a:spcBef>
              <a:spcAft>
                <a:spcPct val="0"/>
              </a:spcAft>
              <a:defRPr>
                <a:solidFill>
                  <a:schemeClr val="tx1"/>
                </a:solidFill>
                <a:latin typeface="Arial" pitchFamily="34" charset="0"/>
                <a:ea typeface="宋体" pitchFamily="2" charset="-122"/>
                <a:cs typeface="宋体" pitchFamily="2" charset="-122"/>
              </a:defRPr>
            </a:lvl2pPr>
            <a:lvl3pPr marL="914400" fontAlgn="base">
              <a:spcBef>
                <a:spcPct val="0"/>
              </a:spcBef>
              <a:spcAft>
                <a:spcPct val="0"/>
              </a:spcAft>
              <a:defRPr>
                <a:solidFill>
                  <a:schemeClr val="tx1"/>
                </a:solidFill>
                <a:latin typeface="Arial" pitchFamily="34" charset="0"/>
                <a:ea typeface="宋体" pitchFamily="2" charset="-122"/>
                <a:cs typeface="宋体" pitchFamily="2" charset="-122"/>
              </a:defRPr>
            </a:lvl3pPr>
            <a:lvl4pPr marL="1371600" fontAlgn="base">
              <a:spcBef>
                <a:spcPct val="0"/>
              </a:spcBef>
              <a:spcAft>
                <a:spcPct val="0"/>
              </a:spcAft>
              <a:defRPr>
                <a:solidFill>
                  <a:schemeClr val="tx1"/>
                </a:solidFill>
                <a:latin typeface="Arial" pitchFamily="34" charset="0"/>
                <a:ea typeface="宋体" pitchFamily="2" charset="-122"/>
                <a:cs typeface="宋体" pitchFamily="2" charset="-122"/>
              </a:defRPr>
            </a:lvl4pPr>
            <a:lvl5pPr marL="1828800" fontAlgn="base">
              <a:spcBef>
                <a:spcPct val="0"/>
              </a:spcBef>
              <a:spcAft>
                <a:spcPct val="0"/>
              </a:spcAft>
              <a:defRPr>
                <a:solidFill>
                  <a:schemeClr val="tx1"/>
                </a:solidFill>
                <a:latin typeface="Arial" pitchFamily="34" charset="0"/>
                <a:ea typeface="宋体" pitchFamily="2" charset="-122"/>
                <a:cs typeface="宋体" pitchFamily="2" charset="-122"/>
              </a:defRPr>
            </a:lvl5pPr>
            <a:lvl6pPr marL="2286000" fontAlgn="base">
              <a:spcBef>
                <a:spcPct val="0"/>
              </a:spcBef>
              <a:spcAft>
                <a:spcPct val="0"/>
              </a:spcAft>
              <a:defRPr>
                <a:solidFill>
                  <a:schemeClr val="tx1"/>
                </a:solidFill>
                <a:latin typeface="Arial" pitchFamily="34" charset="0"/>
                <a:ea typeface="宋体" pitchFamily="2" charset="-122"/>
                <a:cs typeface="宋体" pitchFamily="2" charset="-122"/>
              </a:defRPr>
            </a:lvl6pPr>
            <a:lvl7pPr marL="2743200" fontAlgn="base">
              <a:spcBef>
                <a:spcPct val="0"/>
              </a:spcBef>
              <a:spcAft>
                <a:spcPct val="0"/>
              </a:spcAft>
              <a:defRPr>
                <a:solidFill>
                  <a:schemeClr val="tx1"/>
                </a:solidFill>
                <a:latin typeface="Arial" pitchFamily="34" charset="0"/>
                <a:ea typeface="宋体" pitchFamily="2" charset="-122"/>
                <a:cs typeface="宋体" pitchFamily="2" charset="-122"/>
              </a:defRPr>
            </a:lvl7pPr>
            <a:lvl8pPr marL="3200400" fontAlgn="base">
              <a:spcBef>
                <a:spcPct val="0"/>
              </a:spcBef>
              <a:spcAft>
                <a:spcPct val="0"/>
              </a:spcAft>
              <a:defRPr>
                <a:solidFill>
                  <a:schemeClr val="tx1"/>
                </a:solidFill>
                <a:latin typeface="Arial" pitchFamily="34" charset="0"/>
                <a:ea typeface="宋体" pitchFamily="2" charset="-122"/>
                <a:cs typeface="宋体" pitchFamily="2" charset="-122"/>
              </a:defRPr>
            </a:lvl8pPr>
            <a:lvl9pPr marL="3657600"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30480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2" name="Rectangle 6"/>
          <p:cNvSpPr>
            <a:spLocks noChangeArrowheads="1"/>
          </p:cNvSpPr>
          <p:nvPr/>
        </p:nvSpPr>
        <p:spPr bwMode="auto">
          <a:xfrm>
            <a:off x="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3" name="Rectangle 7"/>
          <p:cNvSpPr>
            <a:spLocks noChangeArrowheads="1"/>
          </p:cNvSpPr>
          <p:nvPr/>
        </p:nvSpPr>
        <p:spPr bwMode="auto">
          <a:xfrm>
            <a:off x="0" y="1104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304800" fontAlgn="base">
              <a:spcBef>
                <a:spcPct val="0"/>
              </a:spcBef>
              <a:spcAft>
                <a:spcPct val="0"/>
              </a:spcAft>
              <a:defRPr>
                <a:solidFill>
                  <a:schemeClr val="tx1"/>
                </a:solidFill>
                <a:latin typeface="Arial" pitchFamily="34" charset="0"/>
                <a:ea typeface="宋体" pitchFamily="2" charset="-122"/>
                <a:cs typeface="宋体" pitchFamily="2" charset="-122"/>
              </a:defRPr>
            </a:lvl1pPr>
            <a:lvl2pPr marL="457200" fontAlgn="base">
              <a:spcBef>
                <a:spcPct val="0"/>
              </a:spcBef>
              <a:spcAft>
                <a:spcPct val="0"/>
              </a:spcAft>
              <a:defRPr>
                <a:solidFill>
                  <a:schemeClr val="tx1"/>
                </a:solidFill>
                <a:latin typeface="Arial" pitchFamily="34" charset="0"/>
                <a:ea typeface="宋体" pitchFamily="2" charset="-122"/>
                <a:cs typeface="宋体" pitchFamily="2" charset="-122"/>
              </a:defRPr>
            </a:lvl2pPr>
            <a:lvl3pPr marL="914400" fontAlgn="base">
              <a:spcBef>
                <a:spcPct val="0"/>
              </a:spcBef>
              <a:spcAft>
                <a:spcPct val="0"/>
              </a:spcAft>
              <a:defRPr>
                <a:solidFill>
                  <a:schemeClr val="tx1"/>
                </a:solidFill>
                <a:latin typeface="Arial" pitchFamily="34" charset="0"/>
                <a:ea typeface="宋体" pitchFamily="2" charset="-122"/>
                <a:cs typeface="宋体" pitchFamily="2" charset="-122"/>
              </a:defRPr>
            </a:lvl3pPr>
            <a:lvl4pPr marL="1371600" fontAlgn="base">
              <a:spcBef>
                <a:spcPct val="0"/>
              </a:spcBef>
              <a:spcAft>
                <a:spcPct val="0"/>
              </a:spcAft>
              <a:defRPr>
                <a:solidFill>
                  <a:schemeClr val="tx1"/>
                </a:solidFill>
                <a:latin typeface="Arial" pitchFamily="34" charset="0"/>
                <a:ea typeface="宋体" pitchFamily="2" charset="-122"/>
                <a:cs typeface="宋体" pitchFamily="2" charset="-122"/>
              </a:defRPr>
            </a:lvl4pPr>
            <a:lvl5pPr marL="1828800" fontAlgn="base">
              <a:spcBef>
                <a:spcPct val="0"/>
              </a:spcBef>
              <a:spcAft>
                <a:spcPct val="0"/>
              </a:spcAft>
              <a:defRPr>
                <a:solidFill>
                  <a:schemeClr val="tx1"/>
                </a:solidFill>
                <a:latin typeface="Arial" pitchFamily="34" charset="0"/>
                <a:ea typeface="宋体" pitchFamily="2" charset="-122"/>
                <a:cs typeface="宋体" pitchFamily="2" charset="-122"/>
              </a:defRPr>
            </a:lvl5pPr>
            <a:lvl6pPr marL="2286000" fontAlgn="base">
              <a:spcBef>
                <a:spcPct val="0"/>
              </a:spcBef>
              <a:spcAft>
                <a:spcPct val="0"/>
              </a:spcAft>
              <a:defRPr>
                <a:solidFill>
                  <a:schemeClr val="tx1"/>
                </a:solidFill>
                <a:latin typeface="Arial" pitchFamily="34" charset="0"/>
                <a:ea typeface="宋体" pitchFamily="2" charset="-122"/>
                <a:cs typeface="宋体" pitchFamily="2" charset="-122"/>
              </a:defRPr>
            </a:lvl6pPr>
            <a:lvl7pPr marL="2743200" fontAlgn="base">
              <a:spcBef>
                <a:spcPct val="0"/>
              </a:spcBef>
              <a:spcAft>
                <a:spcPct val="0"/>
              </a:spcAft>
              <a:defRPr>
                <a:solidFill>
                  <a:schemeClr val="tx1"/>
                </a:solidFill>
                <a:latin typeface="Arial" pitchFamily="34" charset="0"/>
                <a:ea typeface="宋体" pitchFamily="2" charset="-122"/>
                <a:cs typeface="宋体" pitchFamily="2" charset="-122"/>
              </a:defRPr>
            </a:lvl7pPr>
            <a:lvl8pPr marL="3200400" fontAlgn="base">
              <a:spcBef>
                <a:spcPct val="0"/>
              </a:spcBef>
              <a:spcAft>
                <a:spcPct val="0"/>
              </a:spcAft>
              <a:defRPr>
                <a:solidFill>
                  <a:schemeClr val="tx1"/>
                </a:solidFill>
                <a:latin typeface="Arial" pitchFamily="34" charset="0"/>
                <a:ea typeface="宋体" pitchFamily="2" charset="-122"/>
                <a:cs typeface="宋体" pitchFamily="2" charset="-122"/>
              </a:defRPr>
            </a:lvl8pPr>
            <a:lvl9pPr marL="3657600"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30480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4" name="Rectangle 8"/>
          <p:cNvSpPr>
            <a:spLocks noChangeArrowheads="1"/>
          </p:cNvSpPr>
          <p:nvPr/>
        </p:nvSpPr>
        <p:spPr bwMode="auto">
          <a:xfrm>
            <a:off x="0" y="1104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5" name="Rectangle 9"/>
          <p:cNvSpPr>
            <a:spLocks noChangeArrowheads="1"/>
          </p:cNvSpPr>
          <p:nvPr/>
        </p:nvSpPr>
        <p:spPr bwMode="auto">
          <a:xfrm>
            <a:off x="0" y="1676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pic>
        <p:nvPicPr>
          <p:cNvPr id="29" name="图片 28"/>
          <p:cNvPicPr/>
          <p:nvPr/>
        </p:nvPicPr>
        <p:blipFill>
          <a:blip r:embed="rId3"/>
          <a:stretch>
            <a:fillRect/>
          </a:stretch>
        </p:blipFill>
        <p:spPr>
          <a:xfrm>
            <a:off x="317635" y="384081"/>
            <a:ext cx="5149032" cy="2214740"/>
          </a:xfrm>
          <a:prstGeom prst="rect">
            <a:avLst/>
          </a:prstGeom>
        </p:spPr>
      </p:pic>
      <p:pic>
        <p:nvPicPr>
          <p:cNvPr id="30" name="图片 29"/>
          <p:cNvPicPr/>
          <p:nvPr/>
        </p:nvPicPr>
        <p:blipFill>
          <a:blip r:embed="rId4"/>
          <a:stretch>
            <a:fillRect/>
          </a:stretch>
        </p:blipFill>
        <p:spPr>
          <a:xfrm>
            <a:off x="174386" y="2924108"/>
            <a:ext cx="3733800" cy="1798955"/>
          </a:xfrm>
          <a:prstGeom prst="rect">
            <a:avLst/>
          </a:prstGeom>
        </p:spPr>
      </p:pic>
      <p:pic>
        <p:nvPicPr>
          <p:cNvPr id="31" name="图片 30"/>
          <p:cNvPicPr/>
          <p:nvPr/>
        </p:nvPicPr>
        <p:blipFill>
          <a:blip r:embed="rId5"/>
          <a:stretch>
            <a:fillRect/>
          </a:stretch>
        </p:blipFill>
        <p:spPr>
          <a:xfrm>
            <a:off x="3472575" y="2924108"/>
            <a:ext cx="3705225" cy="1799590"/>
          </a:xfrm>
          <a:prstGeom prst="rect">
            <a:avLst/>
          </a:prstGeom>
        </p:spPr>
      </p:pic>
      <p:pic>
        <p:nvPicPr>
          <p:cNvPr id="32" name="图片 31"/>
          <p:cNvPicPr/>
          <p:nvPr/>
        </p:nvPicPr>
        <p:blipFill>
          <a:blip r:embed="rId6"/>
          <a:stretch>
            <a:fillRect/>
          </a:stretch>
        </p:blipFill>
        <p:spPr>
          <a:xfrm>
            <a:off x="116601" y="4689077"/>
            <a:ext cx="3849370" cy="1799590"/>
          </a:xfrm>
          <a:prstGeom prst="rect">
            <a:avLst/>
          </a:prstGeom>
        </p:spPr>
      </p:pic>
      <p:pic>
        <p:nvPicPr>
          <p:cNvPr id="33" name="图片 32" descr="http://localhost:8080/img/3.png"/>
          <p:cNvPicPr/>
          <p:nvPr/>
        </p:nvPicPr>
        <p:blipFill>
          <a:blip r:embed="rId7">
            <a:extLst>
              <a:ext uri="{28A0092B-C50C-407E-A947-70E740481C1C}">
                <a14:useLocalDpi xmlns:a14="http://schemas.microsoft.com/office/drawing/2010/main" val="0"/>
              </a:ext>
            </a:extLst>
          </a:blip>
          <a:srcRect/>
          <a:stretch>
            <a:fillRect/>
          </a:stretch>
        </p:blipFill>
        <p:spPr bwMode="auto">
          <a:xfrm>
            <a:off x="3965971" y="4723698"/>
            <a:ext cx="2834005" cy="1799590"/>
          </a:xfrm>
          <a:prstGeom prst="rect">
            <a:avLst/>
          </a:prstGeom>
          <a:noFill/>
          <a:ln>
            <a:noFill/>
          </a:ln>
        </p:spPr>
      </p:pic>
      <p:pic>
        <p:nvPicPr>
          <p:cNvPr id="34" name="图片 33"/>
          <p:cNvPicPr/>
          <p:nvPr/>
        </p:nvPicPr>
        <p:blipFill>
          <a:blip r:embed="rId8"/>
          <a:stretch>
            <a:fillRect/>
          </a:stretch>
        </p:blipFill>
        <p:spPr>
          <a:xfrm>
            <a:off x="5670922" y="96254"/>
            <a:ext cx="5792766" cy="2502568"/>
          </a:xfrm>
          <a:prstGeom prst="rect">
            <a:avLst/>
          </a:prstGeom>
        </p:spPr>
      </p:pic>
      <p:sp>
        <p:nvSpPr>
          <p:cNvPr id="35" name="矩形 34"/>
          <p:cNvSpPr/>
          <p:nvPr/>
        </p:nvSpPr>
        <p:spPr>
          <a:xfrm>
            <a:off x="7542429" y="2510858"/>
            <a:ext cx="1800493" cy="369332"/>
          </a:xfrm>
          <a:prstGeom prst="rect">
            <a:avLst/>
          </a:prstGeom>
        </p:spPr>
        <p:txBody>
          <a:bodyPr wrap="none">
            <a:spAutoFit/>
          </a:bodyPr>
          <a:lstStyle/>
          <a:p>
            <a:r>
              <a:rPr lang="zh-CN" altLang="zh-CN" b="1" dirty="0"/>
              <a:t>热点区域分析图</a:t>
            </a:r>
            <a:endParaRPr lang="zh-CN" altLang="en-US" dirty="0"/>
          </a:p>
        </p:txBody>
      </p:sp>
      <p:sp>
        <p:nvSpPr>
          <p:cNvPr id="37" name="矩形 36"/>
          <p:cNvSpPr/>
          <p:nvPr/>
        </p:nvSpPr>
        <p:spPr>
          <a:xfrm>
            <a:off x="3765576" y="6488668"/>
            <a:ext cx="4339650" cy="369332"/>
          </a:xfrm>
          <a:prstGeom prst="rect">
            <a:avLst/>
          </a:prstGeom>
        </p:spPr>
        <p:txBody>
          <a:bodyPr wrap="none">
            <a:spAutoFit/>
          </a:bodyPr>
          <a:lstStyle/>
          <a:p>
            <a:r>
              <a:rPr lang="zh-CN" altLang="en-US" b="1" dirty="0" smtClean="0"/>
              <a:t>来源分析、数据走势、热词和</a:t>
            </a:r>
            <a:r>
              <a:rPr lang="zh-CN" altLang="zh-CN" b="1" dirty="0" smtClean="0"/>
              <a:t>词云图</a:t>
            </a:r>
            <a:r>
              <a:rPr lang="zh-CN" altLang="en-US" b="1" dirty="0" smtClean="0"/>
              <a:t>组图</a:t>
            </a:r>
            <a:endParaRPr lang="zh-CN" altLang="en-US" dirty="0"/>
          </a:p>
        </p:txBody>
      </p:sp>
      <p:sp>
        <p:nvSpPr>
          <p:cNvPr id="38" name="矩形 37"/>
          <p:cNvSpPr/>
          <p:nvPr/>
        </p:nvSpPr>
        <p:spPr>
          <a:xfrm>
            <a:off x="1519980" y="2587846"/>
            <a:ext cx="2744341" cy="369332"/>
          </a:xfrm>
          <a:prstGeom prst="rect">
            <a:avLst/>
          </a:prstGeom>
        </p:spPr>
        <p:txBody>
          <a:bodyPr wrap="none">
            <a:spAutoFit/>
          </a:bodyPr>
          <a:lstStyle/>
          <a:p>
            <a:r>
              <a:rPr lang="zh-CN" altLang="zh-CN" b="1" dirty="0"/>
              <a:t>新闻热度</a:t>
            </a:r>
            <a:r>
              <a:rPr lang="en-US" altLang="zh-CN" b="1" dirty="0"/>
              <a:t>Top10</a:t>
            </a:r>
            <a:r>
              <a:rPr lang="zh-CN" altLang="zh-CN" b="1" dirty="0"/>
              <a:t>展示页面</a:t>
            </a:r>
            <a:endParaRPr lang="zh-CN" altLang="en-US" dirty="0"/>
          </a:p>
        </p:txBody>
      </p:sp>
      <p:pic>
        <p:nvPicPr>
          <p:cNvPr id="2050"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045542" y="2924108"/>
            <a:ext cx="3227972" cy="34544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145028" y="2924109"/>
            <a:ext cx="2046972" cy="39338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5575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fill="hold"/>
                                        <p:tgtEl>
                                          <p:spTgt spid="38"/>
                                        </p:tgtEl>
                                        <p:attrNameLst>
                                          <p:attrName>ppt_x</p:attrName>
                                        </p:attrNameLst>
                                      </p:cBhvr>
                                      <p:tavLst>
                                        <p:tav tm="0">
                                          <p:val>
                                            <p:strVal val="#ppt_x"/>
                                          </p:val>
                                        </p:tav>
                                        <p:tav tm="100000">
                                          <p:val>
                                            <p:strVal val="#ppt_x"/>
                                          </p:val>
                                        </p:tav>
                                      </p:tavLst>
                                    </p:anim>
                                    <p:anim calcmode="lin" valueType="num">
                                      <p:cBhvr additive="base">
                                        <p:cTn id="13"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4"/>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 calcmode="lin" valueType="num">
                                      <p:cBhvr additive="base">
                                        <p:cTn id="22" dur="500" fill="hold"/>
                                        <p:tgtEl>
                                          <p:spTgt spid="35"/>
                                        </p:tgtEl>
                                        <p:attrNameLst>
                                          <p:attrName>ppt_x</p:attrName>
                                        </p:attrNameLst>
                                      </p:cBhvr>
                                      <p:tavLst>
                                        <p:tav tm="0">
                                          <p:val>
                                            <p:strVal val="#ppt_x"/>
                                          </p:val>
                                        </p:tav>
                                        <p:tav tm="100000">
                                          <p:val>
                                            <p:strVal val="#ppt_x"/>
                                          </p:val>
                                        </p:tav>
                                      </p:tavLst>
                                    </p:anim>
                                    <p:anim calcmode="lin" valueType="num">
                                      <p:cBhvr additive="base">
                                        <p:cTn id="23"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1" presetClass="entr" presetSubtype="1" fill="hold" nodeType="click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wheel(1)">
                                      <p:cBhvr>
                                        <p:cTn id="28" dur="2000"/>
                                        <p:tgtEl>
                                          <p:spTgt spid="30"/>
                                        </p:tgtEl>
                                      </p:cBhvr>
                                    </p:animEffect>
                                  </p:childTnLst>
                                </p:cTn>
                              </p:par>
                              <p:par>
                                <p:cTn id="29" presetID="21" presetClass="entr" presetSubtype="1" fill="hold" nodeType="with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heel(1)">
                                      <p:cBhvr>
                                        <p:cTn id="31" dur="2000"/>
                                        <p:tgtEl>
                                          <p:spTgt spid="31"/>
                                        </p:tgtEl>
                                      </p:cBhvr>
                                    </p:animEffect>
                                  </p:childTnLst>
                                </p:cTn>
                              </p:par>
                              <p:par>
                                <p:cTn id="32" presetID="21" presetClass="entr" presetSubtype="1" fill="hold" nodeType="with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wheel(1)">
                                      <p:cBhvr>
                                        <p:cTn id="34" dur="2000"/>
                                        <p:tgtEl>
                                          <p:spTgt spid="32"/>
                                        </p:tgtEl>
                                      </p:cBhvr>
                                    </p:animEffect>
                                  </p:childTnLst>
                                </p:cTn>
                              </p:par>
                              <p:par>
                                <p:cTn id="35" presetID="21" presetClass="entr" presetSubtype="1" fill="hold" nodeType="with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wheel(1)">
                                      <p:cBhvr>
                                        <p:cTn id="37" dur="2000"/>
                                        <p:tgtEl>
                                          <p:spTgt spid="3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fade">
                                      <p:cBhvr>
                                        <p:cTn id="42" dur="500"/>
                                        <p:tgtEl>
                                          <p:spTgt spid="37"/>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2050"/>
                                        </p:tgtEl>
                                        <p:attrNameLst>
                                          <p:attrName>style.visibility</p:attrName>
                                        </p:attrNameLst>
                                      </p:cBhvr>
                                      <p:to>
                                        <p:strVal val="visible"/>
                                      </p:to>
                                    </p:set>
                                    <p:anim calcmode="lin" valueType="num">
                                      <p:cBhvr additive="base">
                                        <p:cTn id="47" dur="500" fill="hold"/>
                                        <p:tgtEl>
                                          <p:spTgt spid="2050"/>
                                        </p:tgtEl>
                                        <p:attrNameLst>
                                          <p:attrName>ppt_x</p:attrName>
                                        </p:attrNameLst>
                                      </p:cBhvr>
                                      <p:tavLst>
                                        <p:tav tm="0">
                                          <p:val>
                                            <p:strVal val="#ppt_x"/>
                                          </p:val>
                                        </p:tav>
                                        <p:tav tm="100000">
                                          <p:val>
                                            <p:strVal val="#ppt_x"/>
                                          </p:val>
                                        </p:tav>
                                      </p:tavLst>
                                    </p:anim>
                                    <p:anim calcmode="lin" valueType="num">
                                      <p:cBhvr additive="base">
                                        <p:cTn id="48"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2051"/>
                                        </p:tgtEl>
                                        <p:attrNameLst>
                                          <p:attrName>style.visibility</p:attrName>
                                        </p:attrNameLst>
                                      </p:cBhvr>
                                      <p:to>
                                        <p:strVal val="visible"/>
                                      </p:to>
                                    </p:set>
                                    <p:anim calcmode="lin" valueType="num">
                                      <p:cBhvr additive="base">
                                        <p:cTn id="53" dur="500" fill="hold"/>
                                        <p:tgtEl>
                                          <p:spTgt spid="2051"/>
                                        </p:tgtEl>
                                        <p:attrNameLst>
                                          <p:attrName>ppt_x</p:attrName>
                                        </p:attrNameLst>
                                      </p:cBhvr>
                                      <p:tavLst>
                                        <p:tav tm="0">
                                          <p:val>
                                            <p:strVal val="#ppt_x"/>
                                          </p:val>
                                        </p:tav>
                                        <p:tav tm="100000">
                                          <p:val>
                                            <p:strVal val="#ppt_x"/>
                                          </p:val>
                                        </p:tav>
                                      </p:tavLst>
                                    </p:anim>
                                    <p:anim calcmode="lin" valueType="num">
                                      <p:cBhvr additive="base">
                                        <p:cTn id="54" dur="500" fill="hold"/>
                                        <p:tgtEl>
                                          <p:spTgt spid="205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7" grpId="0"/>
      <p:bldP spid="3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PART</a:t>
            </a:r>
            <a:r>
              <a:rPr kumimoji="1" lang="zh-CN" altLang="en-US" dirty="0"/>
              <a:t> </a:t>
            </a:r>
            <a:r>
              <a:rPr kumimoji="1" lang="en-US" altLang="zh-CN" dirty="0" smtClean="0"/>
              <a:t>FIVE</a:t>
            </a:r>
            <a:r>
              <a:rPr kumimoji="1" lang="zh-CN" altLang="en-US" dirty="0" smtClean="0"/>
              <a:t> 总结与展望</a:t>
            </a:r>
            <a:endParaRPr kumimoji="1" lang="zh-CN" altLang="en-US" dirty="0"/>
          </a:p>
        </p:txBody>
      </p:sp>
      <p:sp>
        <p:nvSpPr>
          <p:cNvPr id="46" name="TextBox 45"/>
          <p:cNvSpPr txBox="1"/>
          <p:nvPr/>
        </p:nvSpPr>
        <p:spPr>
          <a:xfrm>
            <a:off x="3814195" y="789331"/>
            <a:ext cx="2124299" cy="523220"/>
          </a:xfrm>
          <a:prstGeom prst="rect">
            <a:avLst/>
          </a:prstGeom>
          <a:noFill/>
        </p:spPr>
        <p:txBody>
          <a:bodyPr wrap="none" rtlCol="0">
            <a:spAutoFit/>
          </a:bodyPr>
          <a:lstStyle/>
          <a:p>
            <a:pPr algn="ctr"/>
            <a:r>
              <a:rPr lang="zh-CN" altLang="en-US" sz="2800" b="1" spc="225" dirty="0">
                <a:solidFill>
                  <a:schemeClr val="tx1">
                    <a:lumMod val="65000"/>
                    <a:lumOff val="35000"/>
                  </a:schemeClr>
                </a:solidFill>
                <a:latin typeface="+mj-ea"/>
                <a:ea typeface="+mj-ea"/>
                <a:cs typeface="签名连笔字" pitchFamily="65" charset="-122"/>
              </a:rPr>
              <a:t>总结与展望</a:t>
            </a:r>
          </a:p>
        </p:txBody>
      </p:sp>
      <p:sp>
        <p:nvSpPr>
          <p:cNvPr id="3" name="矩形 2"/>
          <p:cNvSpPr/>
          <p:nvPr/>
        </p:nvSpPr>
        <p:spPr>
          <a:xfrm>
            <a:off x="1491916" y="1597794"/>
            <a:ext cx="7267073" cy="4339650"/>
          </a:xfrm>
          <a:prstGeom prst="rect">
            <a:avLst/>
          </a:prstGeom>
        </p:spPr>
        <p:txBody>
          <a:bodyPr wrap="square">
            <a:spAutoFit/>
          </a:bodyPr>
          <a:lstStyle/>
          <a:p>
            <a:pPr indent="540000" algn="just">
              <a:lnSpc>
                <a:spcPts val="2000"/>
              </a:lnSpc>
            </a:pPr>
            <a:r>
              <a:rPr lang="zh-CN" altLang="zh-CN" dirty="0"/>
              <a:t>该系统主要完成了数据抓取模块</a:t>
            </a:r>
            <a:r>
              <a:rPr lang="en-US" altLang="zh-CN" dirty="0"/>
              <a:t>,</a:t>
            </a:r>
            <a:r>
              <a:rPr lang="zh-CN" altLang="zh-CN" dirty="0"/>
              <a:t>数据管理模块</a:t>
            </a:r>
            <a:r>
              <a:rPr lang="en-US" altLang="zh-CN" dirty="0"/>
              <a:t>,</a:t>
            </a:r>
            <a:r>
              <a:rPr lang="zh-CN" altLang="zh-CN" dirty="0"/>
              <a:t>新闻文本分析模块和热点区域分析模块这几个模块，基本上达到了需求分析提出的需求。总的系统流程就是用户先登录，登录完成后进行数据抓取，考虑到用户的实际需求，用户可以根据自己需要对任意一个网站进行抓取，也可以对特定新闻网站新浪网进行抓取，再对数据进行管理，并且还可以对任意一条新闻的正文文本进行分析，接着是数据分析，该系统着重对新闻的来源、数据走势、热词以及热点区域进行计算分析，最后完成数据可视化展示，数据可视化使用图表的形式展示，不会让用户感到阅读文字的枯燥感。</a:t>
            </a:r>
          </a:p>
          <a:p>
            <a:pPr indent="540000" algn="just">
              <a:lnSpc>
                <a:spcPts val="2000"/>
              </a:lnSpc>
            </a:pPr>
            <a:r>
              <a:rPr lang="zh-CN" altLang="zh-CN" dirty="0"/>
              <a:t>该系统的分词性能有待进一步优化，尤其是在新闻文本比较大的情况下，可以明显感觉到系统延迟，可能降低用户的体验感，还有人名识别的精度不是很高，算法也需要改进，语料库也需要更新，对数据的抓取类型也可以进行扩展，可以不仅局限于文本，以上的不足是下一步研究的方向。</a:t>
            </a:r>
          </a:p>
          <a:p>
            <a:r>
              <a:rPr lang="en-US" altLang="zh-CN" dirty="0"/>
              <a:t/>
            </a:r>
            <a:br>
              <a:rPr lang="en-US" altLang="zh-CN" dirty="0"/>
            </a:br>
            <a:r>
              <a:rPr lang="en-US" altLang="zh-CN" dirty="0"/>
              <a:t> </a:t>
            </a:r>
            <a:endParaRPr lang="zh-CN" altLang="zh-CN" dirty="0"/>
          </a:p>
        </p:txBody>
      </p:sp>
    </p:spTree>
    <p:extLst>
      <p:ext uri="{BB962C8B-B14F-4D97-AF65-F5344CB8AC3E}">
        <p14:creationId xmlns:p14="http://schemas.microsoft.com/office/powerpoint/2010/main" val="2118421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模板页面">
  <a:themeElements>
    <a:clrScheme name="Office 主题">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375</TotalTime>
  <Words>894</Words>
  <Application>Microsoft Office PowerPoint</Application>
  <PresentationFormat>自定义</PresentationFormat>
  <Paragraphs>89</Paragraphs>
  <Slides>10</Slides>
  <Notes>10</Notes>
  <HiddenSlides>0</HiddenSlides>
  <MMClips>0</MMClips>
  <ScaleCrop>false</ScaleCrop>
  <HeadingPairs>
    <vt:vector size="6" baseType="variant">
      <vt:variant>
        <vt:lpstr>主题</vt:lpstr>
      </vt:variant>
      <vt:variant>
        <vt:i4>2</vt:i4>
      </vt:variant>
      <vt:variant>
        <vt:lpstr>嵌入 OLE 服务器</vt:lpstr>
      </vt:variant>
      <vt:variant>
        <vt:i4>1</vt:i4>
      </vt:variant>
      <vt:variant>
        <vt:lpstr>幻灯片标题</vt:lpstr>
      </vt:variant>
      <vt:variant>
        <vt:i4>10</vt:i4>
      </vt:variant>
    </vt:vector>
  </HeadingPairs>
  <TitlesOfParts>
    <vt:vector size="13" baseType="lpstr">
      <vt:lpstr>模板页面</vt:lpstr>
      <vt:lpstr>OfficePLUS</vt:lpstr>
      <vt:lpstr>Microsoft Visio 绘图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微软用户</cp:lastModifiedBy>
  <cp:revision>84</cp:revision>
  <dcterms:created xsi:type="dcterms:W3CDTF">2015-08-18T02:51:41Z</dcterms:created>
  <dcterms:modified xsi:type="dcterms:W3CDTF">2019-05-08T05:15:46Z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2017-12-21T08:36:47.5786057Z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